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256" r:id="rId2"/>
    <p:sldId id="311" r:id="rId3"/>
    <p:sldId id="257" r:id="rId4"/>
    <p:sldId id="313" r:id="rId5"/>
    <p:sldId id="258" r:id="rId6"/>
    <p:sldId id="259" r:id="rId7"/>
    <p:sldId id="260" r:id="rId8"/>
    <p:sldId id="314" r:id="rId9"/>
    <p:sldId id="261" r:id="rId10"/>
    <p:sldId id="262" r:id="rId11"/>
    <p:sldId id="312" r:id="rId12"/>
    <p:sldId id="263" r:id="rId13"/>
    <p:sldId id="315" r:id="rId14"/>
    <p:sldId id="264" r:id="rId15"/>
    <p:sldId id="265" r:id="rId16"/>
    <p:sldId id="272" r:id="rId17"/>
    <p:sldId id="316" r:id="rId18"/>
    <p:sldId id="266" r:id="rId19"/>
    <p:sldId id="267" r:id="rId20"/>
    <p:sldId id="268" r:id="rId21"/>
    <p:sldId id="317" r:id="rId22"/>
    <p:sldId id="269" r:id="rId23"/>
    <p:sldId id="270" r:id="rId24"/>
    <p:sldId id="318" r:id="rId25"/>
    <p:sldId id="271" r:id="rId26"/>
    <p:sldId id="274" r:id="rId27"/>
    <p:sldId id="273" r:id="rId28"/>
    <p:sldId id="297" r:id="rId29"/>
    <p:sldId id="276" r:id="rId30"/>
    <p:sldId id="277" r:id="rId31"/>
    <p:sldId id="298" r:id="rId32"/>
    <p:sldId id="299" r:id="rId33"/>
    <p:sldId id="278" r:id="rId34"/>
    <p:sldId id="300" r:id="rId35"/>
    <p:sldId id="279" r:id="rId36"/>
    <p:sldId id="302" r:id="rId37"/>
    <p:sldId id="303" r:id="rId38"/>
    <p:sldId id="305" r:id="rId39"/>
    <p:sldId id="309" r:id="rId40"/>
    <p:sldId id="307" r:id="rId41"/>
    <p:sldId id="308" r:id="rId42"/>
    <p:sldId id="281" r:id="rId43"/>
    <p:sldId id="282" r:id="rId44"/>
    <p:sldId id="283" r:id="rId45"/>
    <p:sldId id="284" r:id="rId46"/>
    <p:sldId id="310" r:id="rId47"/>
    <p:sldId id="287" r:id="rId48"/>
    <p:sldId id="319" r:id="rId49"/>
    <p:sldId id="285" r:id="rId50"/>
    <p:sldId id="286" r:id="rId51"/>
    <p:sldId id="320" r:id="rId52"/>
    <p:sldId id="288" r:id="rId53"/>
    <p:sldId id="290" r:id="rId54"/>
    <p:sldId id="289" r:id="rId55"/>
    <p:sldId id="291" r:id="rId56"/>
    <p:sldId id="321" r:id="rId57"/>
    <p:sldId id="292" r:id="rId58"/>
    <p:sldId id="293" r:id="rId59"/>
    <p:sldId id="296" r:id="rId60"/>
    <p:sldId id="294"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24E8"/>
    <a:srgbClr val="0801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6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6BDC8A-3DAC-4868-BAC3-20E58CFC08A9}" type="datetimeFigureOut">
              <a:rPr lang="en-US" smtClean="0"/>
              <a:t>1/24/2014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646E6A-02D9-4971-8B3F-EC94517B3A0E}" type="slidenum">
              <a:rPr lang="en-US" smtClean="0"/>
              <a:t>‹#›</a:t>
            </a:fld>
            <a:endParaRPr lang="en-US"/>
          </a:p>
        </p:txBody>
      </p:sp>
    </p:spTree>
    <p:extLst>
      <p:ext uri="{BB962C8B-B14F-4D97-AF65-F5344CB8AC3E}">
        <p14:creationId xmlns:p14="http://schemas.microsoft.com/office/powerpoint/2010/main" val="3460718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36F147-2078-410E-ADA6-E73431F9DB66}" type="slidenum">
              <a:rPr lang="en-US"/>
              <a:pPr/>
              <a:t>28</a:t>
            </a:fld>
            <a:endParaRPr lang="en-US"/>
          </a:p>
        </p:txBody>
      </p:sp>
      <p:sp>
        <p:nvSpPr>
          <p:cNvPr id="59394"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93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6D827D-55E3-4E83-9263-DEE124455281}"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D827D-55E3-4E83-9263-DEE124455281}"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D827D-55E3-4E83-9263-DEE124455281}"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D827D-55E3-4E83-9263-DEE124455281}"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6D827D-55E3-4E83-9263-DEE124455281}" type="datetimeFigureOut">
              <a:rPr lang="en-US" smtClean="0"/>
              <a:pPr/>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6D827D-55E3-4E83-9263-DEE124455281}" type="datetimeFigureOut">
              <a:rPr lang="en-US" smtClean="0"/>
              <a:pPr/>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6D827D-55E3-4E83-9263-DEE124455281}" type="datetimeFigureOut">
              <a:rPr lang="en-US" smtClean="0"/>
              <a:pPr/>
              <a:t>1/24/2014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6D827D-55E3-4E83-9263-DEE124455281}" type="datetimeFigureOut">
              <a:rPr lang="en-US" smtClean="0"/>
              <a:pPr/>
              <a:t>1/24/2014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D827D-55E3-4E83-9263-DEE124455281}" type="datetimeFigureOut">
              <a:rPr lang="en-US" smtClean="0"/>
              <a:pPr/>
              <a:t>1/24/2014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D827D-55E3-4E83-9263-DEE124455281}" type="datetimeFigureOut">
              <a:rPr lang="en-US" smtClean="0"/>
              <a:pPr/>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D827D-55E3-4E83-9263-DEE124455281}" type="datetimeFigureOut">
              <a:rPr lang="en-US" smtClean="0"/>
              <a:pPr/>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AFFC0-A2BD-48EF-9674-B32CC172168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6D827D-55E3-4E83-9263-DEE124455281}" type="datetimeFigureOut">
              <a:rPr lang="en-US" smtClean="0"/>
              <a:pPr/>
              <a:t>1/24/2014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BAFFC0-A2BD-48EF-9674-B32CC172168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image" Target="../media/image6.wmf"/><Relationship Id="rId5" Type="http://schemas.openxmlformats.org/officeDocument/2006/relationships/image" Target="../media/image5.pn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4.emf"/><Relationship Id="rId4" Type="http://schemas.openxmlformats.org/officeDocument/2006/relationships/package" Target="../embeddings/Microsoft_Word_Document1.docx"/></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normAutofit fontScale="90000"/>
          </a:bodyPr>
          <a:lstStyle/>
          <a:p>
            <a:r>
              <a:rPr lang="en-US" dirty="0" smtClean="0">
                <a:solidFill>
                  <a:srgbClr val="C00000"/>
                </a:solidFill>
              </a:rPr>
              <a:t>The Grading of Recommendations,  Assessment, Development, and Evaluation (GRADE)</a:t>
            </a:r>
            <a:endParaRPr lang="en-US" dirty="0">
              <a:solidFill>
                <a:srgbClr val="C00000"/>
              </a:solidFill>
            </a:endParaRPr>
          </a:p>
        </p:txBody>
      </p:sp>
      <p:sp>
        <p:nvSpPr>
          <p:cNvPr id="3" name="Subtitle 2"/>
          <p:cNvSpPr>
            <a:spLocks noGrp="1"/>
          </p:cNvSpPr>
          <p:nvPr>
            <p:ph type="subTitle" idx="1"/>
          </p:nvPr>
        </p:nvSpPr>
        <p:spPr/>
        <p:txBody>
          <a:bodyPr>
            <a:normAutofit fontScale="92500" lnSpcReduction="20000"/>
          </a:bodyPr>
          <a:lstStyle/>
          <a:p>
            <a:r>
              <a:rPr lang="en-US" dirty="0" err="1" smtClean="0">
                <a:solidFill>
                  <a:schemeClr val="tx1"/>
                </a:solidFill>
              </a:rPr>
              <a:t>ATS</a:t>
            </a:r>
            <a:r>
              <a:rPr lang="en-US" dirty="0" smtClean="0">
                <a:solidFill>
                  <a:schemeClr val="tx1"/>
                </a:solidFill>
              </a:rPr>
              <a:t> Document Development and Implementation Committee Workshop</a:t>
            </a:r>
          </a:p>
          <a:p>
            <a:r>
              <a:rPr lang="en-US" dirty="0" smtClean="0">
                <a:solidFill>
                  <a:schemeClr val="tx1"/>
                </a:solidFill>
              </a:rPr>
              <a:t>Denver, Colorado</a:t>
            </a:r>
          </a:p>
          <a:p>
            <a:r>
              <a:rPr lang="en-US" dirty="0" smtClean="0">
                <a:solidFill>
                  <a:schemeClr val="tx1"/>
                </a:solidFill>
              </a:rPr>
              <a:t>May 13, 2011</a:t>
            </a:r>
            <a:endParaRPr lang="en-US" dirty="0">
              <a:solidFill>
                <a:schemeClr val="tx1"/>
              </a:solidFill>
            </a:endParaRPr>
          </a:p>
        </p:txBody>
      </p:sp>
      <p:pic>
        <p:nvPicPr>
          <p:cNvPr id="8" name="Picture 7" descr="C:\Documents and Settings\Jasiek\Data\!current\szkolenia\!lekarze\080920_Katowiche _PTChP\backup\GRADE_stamp-small_red.png"/>
          <p:cNvPicPr>
            <a:picLocks noChangeAspect="1" noChangeArrowheads="1"/>
          </p:cNvPicPr>
          <p:nvPr/>
        </p:nvPicPr>
        <p:blipFill>
          <a:blip r:embed="rId2" cstate="print"/>
          <a:srcRect/>
          <a:stretch>
            <a:fillRect/>
          </a:stretch>
        </p:blipFill>
        <p:spPr bwMode="auto">
          <a:xfrm>
            <a:off x="6705600" y="5029200"/>
            <a:ext cx="1905000" cy="876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Step 2: Determine the outcomes </a:t>
            </a:r>
            <a:endParaRPr lang="en-US" i="1" dirty="0">
              <a:solidFill>
                <a:srgbClr val="C00000"/>
              </a:solidFill>
            </a:endParaRPr>
          </a:p>
        </p:txBody>
      </p:sp>
      <p:sp>
        <p:nvSpPr>
          <p:cNvPr id="3" name="Content Placeholder 2"/>
          <p:cNvSpPr>
            <a:spLocks noGrp="1"/>
          </p:cNvSpPr>
          <p:nvPr>
            <p:ph idx="1"/>
          </p:nvPr>
        </p:nvSpPr>
        <p:spPr>
          <a:xfrm>
            <a:off x="457200" y="1371600"/>
            <a:ext cx="8229600" cy="1066800"/>
          </a:xfrm>
        </p:spPr>
        <p:txBody>
          <a:bodyPr/>
          <a:lstStyle/>
          <a:p>
            <a:r>
              <a:rPr lang="en-US" sz="2800" dirty="0" smtClean="0"/>
              <a:t>Prioritize the outcomes as critical, important, or informative.</a:t>
            </a:r>
          </a:p>
          <a:p>
            <a:pPr>
              <a:buNone/>
            </a:pPr>
            <a:endParaRPr lang="en-US" dirty="0" smtClean="0"/>
          </a:p>
        </p:txBody>
      </p:sp>
      <p:graphicFrame>
        <p:nvGraphicFramePr>
          <p:cNvPr id="4" name="Table 3"/>
          <p:cNvGraphicFramePr>
            <a:graphicFrameLocks noGrp="1"/>
          </p:cNvGraphicFramePr>
          <p:nvPr/>
        </p:nvGraphicFramePr>
        <p:xfrm>
          <a:off x="1905000" y="2362200"/>
          <a:ext cx="5391176" cy="4114800"/>
        </p:xfrm>
        <a:graphic>
          <a:graphicData uri="http://schemas.openxmlformats.org/drawingml/2006/table">
            <a:tbl>
              <a:tblPr bandRow="1">
                <a:tableStyleId>{5C22544A-7EE6-4342-B048-85BDC9FD1C3A}</a:tableStyleId>
              </a:tblPr>
              <a:tblGrid>
                <a:gridCol w="1052953"/>
                <a:gridCol w="4338223"/>
              </a:tblGrid>
              <a:tr h="405344">
                <a:tc>
                  <a:txBody>
                    <a:bodyPr/>
                    <a:lstStyle/>
                    <a:p>
                      <a:pPr algn="ctr"/>
                      <a:r>
                        <a:rPr lang="pl-PL" sz="2400" dirty="0" smtClean="0"/>
                        <a:t>9</a:t>
                      </a:r>
                      <a:endParaRPr lang="en-CA" sz="2400" dirty="0"/>
                    </a:p>
                  </a:txBody>
                  <a:tcPr anchor="ctr">
                    <a:solidFill>
                      <a:schemeClr val="accent5"/>
                    </a:solidFill>
                  </a:tcPr>
                </a:tc>
                <a:tc rowSpan="3">
                  <a:txBody>
                    <a:bodyPr/>
                    <a:lstStyle/>
                    <a:p>
                      <a:r>
                        <a:rPr lang="pl-PL" sz="2400" dirty="0" err="1" smtClean="0"/>
                        <a:t>critical</a:t>
                      </a:r>
                      <a:endParaRPr lang="en-CA" sz="2400" dirty="0"/>
                    </a:p>
                  </a:txBody>
                  <a:tcPr anchor="ctr"/>
                </a:tc>
              </a:tr>
              <a:tr h="405344">
                <a:tc>
                  <a:txBody>
                    <a:bodyPr/>
                    <a:lstStyle/>
                    <a:p>
                      <a:pPr algn="ctr"/>
                      <a:r>
                        <a:rPr lang="pl-PL" sz="2400" dirty="0" smtClean="0"/>
                        <a:t>8</a:t>
                      </a:r>
                      <a:endParaRPr lang="en-CA" sz="2400" dirty="0"/>
                    </a:p>
                  </a:txBody>
                  <a:tcPr anchor="ctr">
                    <a:solidFill>
                      <a:schemeClr val="accent5">
                        <a:lumMod val="60000"/>
                        <a:lumOff val="40000"/>
                      </a:schemeClr>
                    </a:solidFill>
                  </a:tcPr>
                </a:tc>
                <a:tc vMerge="1">
                  <a:txBody>
                    <a:bodyPr/>
                    <a:lstStyle/>
                    <a:p>
                      <a:endParaRPr lang="en-CA" dirty="0"/>
                    </a:p>
                  </a:txBody>
                  <a:tcPr/>
                </a:tc>
              </a:tr>
              <a:tr h="405344">
                <a:tc>
                  <a:txBody>
                    <a:bodyPr/>
                    <a:lstStyle/>
                    <a:p>
                      <a:pPr algn="ctr"/>
                      <a:r>
                        <a:rPr lang="pl-PL" sz="2400" dirty="0" smtClean="0"/>
                        <a:t>7</a:t>
                      </a:r>
                      <a:endParaRPr lang="en-CA" sz="2400" dirty="0"/>
                    </a:p>
                  </a:txBody>
                  <a:tcPr anchor="ctr">
                    <a:solidFill>
                      <a:schemeClr val="accent5">
                        <a:lumMod val="40000"/>
                        <a:lumOff val="60000"/>
                      </a:schemeClr>
                    </a:solidFill>
                  </a:tcPr>
                </a:tc>
                <a:tc vMerge="1">
                  <a:txBody>
                    <a:bodyPr/>
                    <a:lstStyle/>
                    <a:p>
                      <a:endParaRPr lang="en-CA" dirty="0"/>
                    </a:p>
                  </a:txBody>
                  <a:tcPr/>
                </a:tc>
              </a:tr>
              <a:tr h="405344">
                <a:tc>
                  <a:txBody>
                    <a:bodyPr/>
                    <a:lstStyle/>
                    <a:p>
                      <a:pPr algn="ctr"/>
                      <a:r>
                        <a:rPr lang="pl-PL" sz="2400" dirty="0" smtClean="0"/>
                        <a:t>6</a:t>
                      </a:r>
                      <a:endParaRPr lang="en-CA" sz="2400" dirty="0"/>
                    </a:p>
                  </a:txBody>
                  <a:tcPr anchor="ctr">
                    <a:solidFill>
                      <a:schemeClr val="accent5">
                        <a:lumMod val="20000"/>
                        <a:lumOff val="80000"/>
                      </a:schemeClr>
                    </a:solidFill>
                  </a:tcPr>
                </a:tc>
                <a:tc rowSpan="3">
                  <a:txBody>
                    <a:bodyPr/>
                    <a:lstStyle/>
                    <a:p>
                      <a:r>
                        <a:rPr lang="pl-PL" sz="2400" dirty="0" err="1" smtClean="0"/>
                        <a:t>important</a:t>
                      </a:r>
                      <a:r>
                        <a:rPr lang="pl-PL" sz="2400" dirty="0" smtClean="0"/>
                        <a:t>, but not </a:t>
                      </a:r>
                      <a:r>
                        <a:rPr lang="pl-PL" sz="2400" dirty="0" err="1" smtClean="0"/>
                        <a:t>critical</a:t>
                      </a:r>
                      <a:endParaRPr lang="en-CA" sz="2400" dirty="0"/>
                    </a:p>
                  </a:txBody>
                  <a:tcPr anchor="ctr"/>
                </a:tc>
              </a:tr>
              <a:tr h="405344">
                <a:tc>
                  <a:txBody>
                    <a:bodyPr/>
                    <a:lstStyle/>
                    <a:p>
                      <a:pPr algn="ctr"/>
                      <a:r>
                        <a:rPr lang="pl-PL" sz="2400" dirty="0" smtClean="0"/>
                        <a:t>5</a:t>
                      </a:r>
                      <a:endParaRPr lang="en-CA" sz="2400" dirty="0"/>
                    </a:p>
                  </a:txBody>
                  <a:tcPr anchor="ctr">
                    <a:solidFill>
                      <a:schemeClr val="accent6">
                        <a:lumMod val="20000"/>
                        <a:lumOff val="80000"/>
                      </a:schemeClr>
                    </a:solidFill>
                  </a:tcPr>
                </a:tc>
                <a:tc vMerge="1">
                  <a:txBody>
                    <a:bodyPr/>
                    <a:lstStyle/>
                    <a:p>
                      <a:endParaRPr lang="en-CA" dirty="0"/>
                    </a:p>
                  </a:txBody>
                  <a:tcPr/>
                </a:tc>
              </a:tr>
              <a:tr h="405344">
                <a:tc>
                  <a:txBody>
                    <a:bodyPr/>
                    <a:lstStyle/>
                    <a:p>
                      <a:pPr algn="ctr"/>
                      <a:r>
                        <a:rPr lang="pl-PL" sz="2400" dirty="0" smtClean="0"/>
                        <a:t>4</a:t>
                      </a:r>
                      <a:endParaRPr lang="en-CA" sz="2400" dirty="0"/>
                    </a:p>
                  </a:txBody>
                  <a:tcPr anchor="ctr">
                    <a:solidFill>
                      <a:schemeClr val="accent3">
                        <a:lumMod val="20000"/>
                        <a:lumOff val="80000"/>
                      </a:schemeClr>
                    </a:solidFill>
                  </a:tcPr>
                </a:tc>
                <a:tc vMerge="1">
                  <a:txBody>
                    <a:bodyPr/>
                    <a:lstStyle/>
                    <a:p>
                      <a:endParaRPr lang="en-CA" dirty="0"/>
                    </a:p>
                  </a:txBody>
                  <a:tcPr/>
                </a:tc>
              </a:tr>
              <a:tr h="405344">
                <a:tc>
                  <a:txBody>
                    <a:bodyPr/>
                    <a:lstStyle/>
                    <a:p>
                      <a:pPr algn="ctr"/>
                      <a:r>
                        <a:rPr lang="pl-PL" sz="2400" dirty="0" smtClean="0"/>
                        <a:t>3</a:t>
                      </a:r>
                      <a:endParaRPr lang="en-CA" sz="2400" dirty="0"/>
                    </a:p>
                  </a:txBody>
                  <a:tcPr anchor="ctr">
                    <a:solidFill>
                      <a:schemeClr val="accent2">
                        <a:lumMod val="40000"/>
                        <a:lumOff val="60000"/>
                      </a:schemeClr>
                    </a:solidFill>
                  </a:tcPr>
                </a:tc>
                <a:tc rowSpan="3">
                  <a:txBody>
                    <a:bodyPr/>
                    <a:lstStyle/>
                    <a:p>
                      <a:r>
                        <a:rPr lang="pl-PL" sz="2400" dirty="0" err="1" smtClean="0"/>
                        <a:t>informative</a:t>
                      </a:r>
                      <a:r>
                        <a:rPr lang="pl-PL" sz="2400" dirty="0" smtClean="0"/>
                        <a:t>, but not </a:t>
                      </a:r>
                      <a:r>
                        <a:rPr lang="pl-PL" sz="2400" dirty="0" err="1" smtClean="0"/>
                        <a:t>important</a:t>
                      </a:r>
                      <a:endParaRPr lang="en-CA" sz="2400" dirty="0"/>
                    </a:p>
                  </a:txBody>
                  <a:tcPr anchor="ctr"/>
                </a:tc>
              </a:tr>
              <a:tr h="405344">
                <a:tc>
                  <a:txBody>
                    <a:bodyPr/>
                    <a:lstStyle/>
                    <a:p>
                      <a:pPr algn="ctr"/>
                      <a:r>
                        <a:rPr lang="pl-PL" sz="2400" dirty="0" smtClean="0"/>
                        <a:t>2</a:t>
                      </a:r>
                      <a:endParaRPr lang="en-CA" sz="2400" dirty="0"/>
                    </a:p>
                  </a:txBody>
                  <a:tcPr anchor="ctr">
                    <a:solidFill>
                      <a:schemeClr val="accent2">
                        <a:lumMod val="60000"/>
                        <a:lumOff val="40000"/>
                      </a:schemeClr>
                    </a:solidFill>
                  </a:tcPr>
                </a:tc>
                <a:tc vMerge="1">
                  <a:txBody>
                    <a:bodyPr/>
                    <a:lstStyle/>
                    <a:p>
                      <a:endParaRPr lang="en-CA" dirty="0"/>
                    </a:p>
                  </a:txBody>
                  <a:tcPr/>
                </a:tc>
              </a:tr>
              <a:tr h="405344">
                <a:tc>
                  <a:txBody>
                    <a:bodyPr/>
                    <a:lstStyle/>
                    <a:p>
                      <a:pPr algn="ctr"/>
                      <a:r>
                        <a:rPr lang="pl-PL" sz="2400" dirty="0" smtClean="0"/>
                        <a:t>1</a:t>
                      </a:r>
                      <a:endParaRPr lang="en-CA" sz="2400" dirty="0"/>
                    </a:p>
                  </a:txBody>
                  <a:tcPr anchor="ctr">
                    <a:solidFill>
                      <a:schemeClr val="accent2"/>
                    </a:solidFill>
                  </a:tcPr>
                </a:tc>
                <a:tc vMerge="1">
                  <a:txBody>
                    <a:bodyPr/>
                    <a:lstStyle/>
                    <a:p>
                      <a:endParaRPr lang="en-CA"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Step 2: Determine the outcomes </a:t>
            </a:r>
            <a:endParaRPr lang="en-US" i="1" dirty="0">
              <a:solidFill>
                <a:srgbClr val="C00000"/>
              </a:solidFill>
            </a:endParaRPr>
          </a:p>
        </p:txBody>
      </p:sp>
      <p:sp>
        <p:nvSpPr>
          <p:cNvPr id="3" name="Content Placeholder 2"/>
          <p:cNvSpPr>
            <a:spLocks noGrp="1"/>
          </p:cNvSpPr>
          <p:nvPr>
            <p:ph idx="1"/>
          </p:nvPr>
        </p:nvSpPr>
        <p:spPr>
          <a:xfrm>
            <a:off x="381000" y="990600"/>
            <a:ext cx="8229600" cy="3535363"/>
          </a:xfrm>
        </p:spPr>
        <p:txBody>
          <a:bodyPr/>
          <a:lstStyle/>
          <a:p>
            <a:pPr>
              <a:buNone/>
            </a:pPr>
            <a:endParaRPr lang="en-US" dirty="0" smtClean="0"/>
          </a:p>
          <a:p>
            <a:r>
              <a:rPr lang="en-US" dirty="0" smtClean="0"/>
              <a:t>This should be done carefully because the quality of evidence that you will eventually assign to the recommendation is the lowest quality of evidence among the critical outcomes.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Step 2: Determine the outcomes </a:t>
            </a:r>
            <a:endParaRPr lang="en-US" i="1" dirty="0">
              <a:solidFill>
                <a:srgbClr val="C00000"/>
              </a:solidFill>
            </a:endParaRPr>
          </a:p>
        </p:txBody>
      </p:sp>
      <p:sp>
        <p:nvSpPr>
          <p:cNvPr id="3" name="Content Placeholder 2"/>
          <p:cNvSpPr>
            <a:spLocks noGrp="1"/>
          </p:cNvSpPr>
          <p:nvPr>
            <p:ph idx="1"/>
          </p:nvPr>
        </p:nvSpPr>
        <p:spPr>
          <a:xfrm>
            <a:off x="457200" y="1371600"/>
            <a:ext cx="8229600" cy="4525963"/>
          </a:xfrm>
        </p:spPr>
        <p:txBody>
          <a:bodyPr/>
          <a:lstStyle/>
          <a:p>
            <a:r>
              <a:rPr lang="en-US" dirty="0" smtClean="0"/>
              <a:t>Examples:</a:t>
            </a:r>
          </a:p>
          <a:p>
            <a:pPr>
              <a:buNone/>
            </a:pPr>
            <a:endParaRPr lang="en-US" dirty="0" smtClean="0"/>
          </a:p>
        </p:txBody>
      </p:sp>
      <p:graphicFrame>
        <p:nvGraphicFramePr>
          <p:cNvPr id="4" name="Table 3"/>
          <p:cNvGraphicFramePr>
            <a:graphicFrameLocks noGrp="1"/>
          </p:cNvGraphicFramePr>
          <p:nvPr/>
        </p:nvGraphicFramePr>
        <p:xfrm>
          <a:off x="990600" y="1981200"/>
          <a:ext cx="7315200" cy="1752600"/>
        </p:xfrm>
        <a:graphic>
          <a:graphicData uri="http://schemas.openxmlformats.org/drawingml/2006/table">
            <a:tbl>
              <a:tblPr firstRow="1" bandRow="1">
                <a:tableStyleId>{5C22544A-7EE6-4342-B048-85BDC9FD1C3A}</a:tableStyleId>
              </a:tblPr>
              <a:tblGrid>
                <a:gridCol w="2438400"/>
                <a:gridCol w="2438400"/>
                <a:gridCol w="2438400"/>
              </a:tblGrid>
              <a:tr h="370840">
                <a:tc>
                  <a:txBody>
                    <a:bodyPr/>
                    <a:lstStyle/>
                    <a:p>
                      <a:pPr algn="ctr"/>
                      <a:r>
                        <a:rPr lang="en-US" dirty="0" smtClean="0">
                          <a:solidFill>
                            <a:schemeClr val="tx1"/>
                          </a:solidFill>
                        </a:rPr>
                        <a:t>Outcome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smtClean="0">
                          <a:solidFill>
                            <a:schemeClr val="tx1"/>
                          </a:solidFill>
                        </a:rPr>
                        <a:t>Priority</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smtClean="0">
                          <a:solidFill>
                            <a:schemeClr val="tx1"/>
                          </a:solidFill>
                        </a:rPr>
                        <a:t>Quality of Evidence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dirty="0" smtClean="0"/>
                        <a:t>Mortality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chemeClr val="tx1"/>
                          </a:solidFill>
                        </a:rPr>
                        <a:t>Critical</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High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dirty="0" smtClean="0"/>
                        <a:t>Frequency</a:t>
                      </a:r>
                      <a:r>
                        <a:rPr lang="en-US" baseline="0" dirty="0" smtClean="0"/>
                        <a:t> of hospitalization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Very important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Moderate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dirty="0" smtClean="0"/>
                        <a:t>Dyspnea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Very important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Moderate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5" name="Table 4"/>
          <p:cNvGraphicFramePr>
            <a:graphicFrameLocks noGrp="1"/>
          </p:cNvGraphicFramePr>
          <p:nvPr/>
        </p:nvGraphicFramePr>
        <p:xfrm>
          <a:off x="990600" y="4343400"/>
          <a:ext cx="7315200" cy="1752600"/>
        </p:xfrm>
        <a:graphic>
          <a:graphicData uri="http://schemas.openxmlformats.org/drawingml/2006/table">
            <a:tbl>
              <a:tblPr firstRow="1" bandRow="1">
                <a:tableStyleId>{5C22544A-7EE6-4342-B048-85BDC9FD1C3A}</a:tableStyleId>
              </a:tblPr>
              <a:tblGrid>
                <a:gridCol w="2438400"/>
                <a:gridCol w="2438400"/>
                <a:gridCol w="2438400"/>
              </a:tblGrid>
              <a:tr h="370840">
                <a:tc>
                  <a:txBody>
                    <a:bodyPr/>
                    <a:lstStyle/>
                    <a:p>
                      <a:pPr algn="ctr"/>
                      <a:r>
                        <a:rPr lang="en-US" dirty="0" smtClean="0">
                          <a:solidFill>
                            <a:schemeClr val="tx1"/>
                          </a:solidFill>
                        </a:rPr>
                        <a:t>Outcome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smtClean="0">
                          <a:solidFill>
                            <a:schemeClr val="tx1"/>
                          </a:solidFill>
                        </a:rPr>
                        <a:t>Priority</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smtClean="0">
                          <a:solidFill>
                            <a:schemeClr val="tx1"/>
                          </a:solidFill>
                        </a:rPr>
                        <a:t>Quality of Evidence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dirty="0" smtClean="0"/>
                        <a:t>Mortality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chemeClr val="tx1"/>
                          </a:solidFill>
                        </a:rPr>
                        <a:t>Critical</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High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dirty="0" smtClean="0"/>
                        <a:t>Frequency</a:t>
                      </a:r>
                      <a:r>
                        <a:rPr lang="en-US" baseline="0" dirty="0" smtClean="0"/>
                        <a:t> of hospitalization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Critical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Moderate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dirty="0" smtClean="0"/>
                        <a:t>Dyspnea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Very important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Moderate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6" name="TextBox 5"/>
          <p:cNvSpPr txBox="1"/>
          <p:nvPr/>
        </p:nvSpPr>
        <p:spPr>
          <a:xfrm>
            <a:off x="1066800" y="3733800"/>
            <a:ext cx="7239000" cy="369332"/>
          </a:xfrm>
          <a:prstGeom prst="rect">
            <a:avLst/>
          </a:prstGeom>
          <a:noFill/>
        </p:spPr>
        <p:txBody>
          <a:bodyPr wrap="square" rtlCol="0">
            <a:spAutoFit/>
          </a:bodyPr>
          <a:lstStyle/>
          <a:p>
            <a:r>
              <a:rPr lang="en-US" dirty="0" smtClean="0"/>
              <a:t>The overall quality of evidence is high.</a:t>
            </a:r>
            <a:endParaRPr lang="en-US" dirty="0"/>
          </a:p>
        </p:txBody>
      </p:sp>
      <p:sp>
        <p:nvSpPr>
          <p:cNvPr id="7" name="TextBox 6"/>
          <p:cNvSpPr txBox="1"/>
          <p:nvPr/>
        </p:nvSpPr>
        <p:spPr>
          <a:xfrm>
            <a:off x="1066800" y="6107668"/>
            <a:ext cx="7239000" cy="369332"/>
          </a:xfrm>
          <a:prstGeom prst="rect">
            <a:avLst/>
          </a:prstGeom>
          <a:noFill/>
        </p:spPr>
        <p:txBody>
          <a:bodyPr wrap="square" rtlCol="0">
            <a:spAutoFit/>
          </a:bodyPr>
          <a:lstStyle/>
          <a:p>
            <a:r>
              <a:rPr lang="en-US" dirty="0" smtClean="0"/>
              <a:t>The overall quality of evidence is moderate.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a:bodyPr>
          <a:lstStyle/>
          <a:p>
            <a:r>
              <a:rPr lang="en-US" sz="4800" i="1" dirty="0" smtClean="0">
                <a:solidFill>
                  <a:srgbClr val="C00000"/>
                </a:solidFill>
              </a:rPr>
              <a:t>Step 3</a:t>
            </a:r>
            <a:endParaRPr lang="en-US" sz="4800" i="1" dirty="0">
              <a:solidFill>
                <a:srgbClr val="C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3: Conduct a systematic review</a:t>
            </a:r>
            <a:endParaRPr lang="en-US" i="1" dirty="0">
              <a:solidFill>
                <a:srgbClr val="C00000"/>
              </a:solidFill>
            </a:endParaRPr>
          </a:p>
        </p:txBody>
      </p:sp>
      <p:sp>
        <p:nvSpPr>
          <p:cNvPr id="3" name="Content Placeholder 2"/>
          <p:cNvSpPr>
            <a:spLocks noGrp="1"/>
          </p:cNvSpPr>
          <p:nvPr>
            <p:ph idx="1"/>
          </p:nvPr>
        </p:nvSpPr>
        <p:spPr>
          <a:xfrm>
            <a:off x="457200" y="1600200"/>
            <a:ext cx="8382000" cy="4525963"/>
          </a:xfrm>
        </p:spPr>
        <p:txBody>
          <a:bodyPr/>
          <a:lstStyle/>
          <a:p>
            <a:r>
              <a:rPr lang="en-US" dirty="0" smtClean="0"/>
              <a:t>A systematic review should be conducted to identify the evidence related to the population, intervention, comparator, and outcomes that you identified in steps 1 and 2.</a:t>
            </a:r>
          </a:p>
          <a:p>
            <a:pPr>
              <a:buNone/>
            </a:pPr>
            <a:endParaRPr lang="en-US" dirty="0" smtClean="0"/>
          </a:p>
          <a:p>
            <a:r>
              <a:rPr lang="en-US" dirty="0" smtClean="0"/>
              <a:t>This is the most time-consuming step in the application of GRADE.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3: Conduct a systematic review</a:t>
            </a:r>
            <a:endParaRPr lang="en-US" i="1" dirty="0">
              <a:solidFill>
                <a:srgbClr val="C00000"/>
              </a:solidFill>
            </a:endParaRPr>
          </a:p>
        </p:txBody>
      </p:sp>
      <p:sp>
        <p:nvSpPr>
          <p:cNvPr id="3" name="Content Placeholder 2"/>
          <p:cNvSpPr>
            <a:spLocks noGrp="1"/>
          </p:cNvSpPr>
          <p:nvPr>
            <p:ph idx="1"/>
          </p:nvPr>
        </p:nvSpPr>
        <p:spPr/>
        <p:txBody>
          <a:bodyPr/>
          <a:lstStyle/>
          <a:p>
            <a:r>
              <a:rPr lang="en-US" dirty="0" smtClean="0"/>
              <a:t>Jan Brozek is conducting a separate session about performing a systematic review, if you desire additional details about this step.</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1066800"/>
          </a:xfrm>
        </p:spPr>
        <p:txBody>
          <a:bodyPr>
            <a:normAutofit lnSpcReduction="10000"/>
          </a:bodyPr>
          <a:lstStyle/>
          <a:p>
            <a:pPr algn="ctr">
              <a:buNone/>
            </a:pPr>
            <a:r>
              <a:rPr lang="en-US" dirty="0" smtClean="0">
                <a:solidFill>
                  <a:srgbClr val="C00000"/>
                </a:solidFill>
              </a:rPr>
              <a:t>The following steps must be performed </a:t>
            </a:r>
          </a:p>
          <a:p>
            <a:pPr algn="ctr">
              <a:buNone/>
            </a:pPr>
            <a:r>
              <a:rPr lang="en-US" dirty="0" smtClean="0">
                <a:solidFill>
                  <a:srgbClr val="C00000"/>
                </a:solidFill>
              </a:rPr>
              <a:t>for each outcome.</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a:bodyPr>
          <a:lstStyle/>
          <a:p>
            <a:r>
              <a:rPr lang="en-US" sz="4800" i="1" dirty="0" smtClean="0">
                <a:solidFill>
                  <a:srgbClr val="C00000"/>
                </a:solidFill>
              </a:rPr>
              <a:t>Step 4</a:t>
            </a:r>
            <a:endParaRPr lang="en-US" sz="4800" i="1" dirty="0">
              <a:solidFill>
                <a:srgbClr val="C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4: Choose a threshold </a:t>
            </a:r>
            <a:br>
              <a:rPr lang="en-US" i="1" dirty="0" smtClean="0">
                <a:solidFill>
                  <a:srgbClr val="C00000"/>
                </a:solidFill>
              </a:rPr>
            </a:br>
            <a:r>
              <a:rPr lang="en-US" i="1" dirty="0" smtClean="0">
                <a:solidFill>
                  <a:srgbClr val="C00000"/>
                </a:solidFill>
              </a:rPr>
              <a:t>magnitude of effect</a:t>
            </a:r>
            <a:endParaRPr lang="en-US" i="1" dirty="0">
              <a:solidFill>
                <a:srgbClr val="C00000"/>
              </a:solidFill>
            </a:endParaRPr>
          </a:p>
        </p:txBody>
      </p:sp>
      <p:sp>
        <p:nvSpPr>
          <p:cNvPr id="3" name="Content Placeholder 2"/>
          <p:cNvSpPr>
            <a:spLocks noGrp="1"/>
          </p:cNvSpPr>
          <p:nvPr>
            <p:ph idx="1"/>
          </p:nvPr>
        </p:nvSpPr>
        <p:spPr/>
        <p:txBody>
          <a:bodyPr/>
          <a:lstStyle/>
          <a:p>
            <a:r>
              <a:rPr lang="en-US" dirty="0" smtClean="0"/>
              <a:t>Decide upon the magnitude of effect that warrants a change in clinical practice.</a:t>
            </a:r>
          </a:p>
          <a:p>
            <a:pPr>
              <a:buNone/>
            </a:pPr>
            <a:endParaRPr lang="en-US" dirty="0" smtClean="0"/>
          </a:p>
          <a:p>
            <a:r>
              <a:rPr lang="en-US" dirty="0" smtClean="0"/>
              <a:t>This will depend upon the importance of the desirable effects of the intervention and the seriousness of the potential undesirable effects.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4: Choose a threshold </a:t>
            </a:r>
            <a:br>
              <a:rPr lang="en-US" i="1" dirty="0" smtClean="0">
                <a:solidFill>
                  <a:srgbClr val="C00000"/>
                </a:solidFill>
              </a:rPr>
            </a:br>
            <a:r>
              <a:rPr lang="en-US" i="1" dirty="0" smtClean="0">
                <a:solidFill>
                  <a:srgbClr val="C00000"/>
                </a:solidFill>
              </a:rPr>
              <a:t>magnitude of effect</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A large magnitude of effect should be chosen if the benefits are minor, the potential harms are serious, or the cost is high.</a:t>
            </a:r>
          </a:p>
          <a:p>
            <a:pPr>
              <a:buNone/>
            </a:pPr>
            <a:endParaRPr lang="en-US" dirty="0" smtClean="0"/>
          </a:p>
          <a:p>
            <a:r>
              <a:rPr lang="en-US" dirty="0" smtClean="0"/>
              <a:t>In contrast, a smaller magnitude of effect may be chosen if the benefits are important, the potential harms are minor, or the cost is low.</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C:\Documents and Settings\Jasiek\Data\!current\szkolenia\!lekarze\080920_Katowiche _PTChP\backup\ACP.png"/>
          <p:cNvPicPr>
            <a:picLocks noChangeAspect="1" noChangeArrowheads="1"/>
          </p:cNvPicPr>
          <p:nvPr/>
        </p:nvPicPr>
        <p:blipFill>
          <a:blip r:embed="rId2" cstate="print"/>
          <a:srcRect/>
          <a:stretch>
            <a:fillRect/>
          </a:stretch>
        </p:blipFill>
        <p:spPr bwMode="auto">
          <a:xfrm>
            <a:off x="857250" y="571500"/>
            <a:ext cx="3830638" cy="714375"/>
          </a:xfrm>
          <a:prstGeom prst="rect">
            <a:avLst/>
          </a:prstGeom>
          <a:noFill/>
          <a:ln w="9525">
            <a:noFill/>
            <a:miter lim="800000"/>
            <a:headEnd/>
            <a:tailEnd/>
          </a:ln>
        </p:spPr>
      </p:pic>
      <p:pic>
        <p:nvPicPr>
          <p:cNvPr id="20483" name="Picture 3" descr="C:\Documents and Settings\Jasiek\Data\!current\szkolenia\!lekarze\080920_Katowiche _PTChP\backup\ats_logo.png"/>
          <p:cNvPicPr>
            <a:picLocks noChangeAspect="1" noChangeArrowheads="1"/>
          </p:cNvPicPr>
          <p:nvPr/>
        </p:nvPicPr>
        <p:blipFill>
          <a:blip r:embed="rId3" cstate="print"/>
          <a:srcRect/>
          <a:stretch>
            <a:fillRect/>
          </a:stretch>
        </p:blipFill>
        <p:spPr bwMode="auto">
          <a:xfrm>
            <a:off x="5518150" y="4781550"/>
            <a:ext cx="1285875" cy="1527175"/>
          </a:xfrm>
          <a:prstGeom prst="rect">
            <a:avLst/>
          </a:prstGeom>
          <a:noFill/>
          <a:ln w="9525">
            <a:noFill/>
            <a:miter lim="800000"/>
            <a:headEnd/>
            <a:tailEnd/>
          </a:ln>
        </p:spPr>
      </p:pic>
      <p:pic>
        <p:nvPicPr>
          <p:cNvPr id="20484" name="Picture 5" descr="C:\Documents and Settings\Jasiek\Data\!current\szkolenia\!lekarze\080920_Katowiche _PTChP\backup\chestnet.png"/>
          <p:cNvPicPr>
            <a:picLocks noChangeAspect="1" noChangeArrowheads="1"/>
          </p:cNvPicPr>
          <p:nvPr/>
        </p:nvPicPr>
        <p:blipFill>
          <a:blip r:embed="rId4" cstate="print"/>
          <a:srcRect/>
          <a:stretch>
            <a:fillRect/>
          </a:stretch>
        </p:blipFill>
        <p:spPr bwMode="auto">
          <a:xfrm>
            <a:off x="785813" y="5100638"/>
            <a:ext cx="2232025" cy="776287"/>
          </a:xfrm>
          <a:prstGeom prst="rect">
            <a:avLst/>
          </a:prstGeom>
          <a:noFill/>
          <a:ln w="9525">
            <a:noFill/>
            <a:miter lim="800000"/>
            <a:headEnd/>
            <a:tailEnd/>
          </a:ln>
        </p:spPr>
      </p:pic>
      <p:pic>
        <p:nvPicPr>
          <p:cNvPr id="20486" name="Picture 8" descr="C:\Documents and Settings\Jasiek\Data\!current\szkolenia\!lekarze\080920_Katowiche _PTChP\backup\WHO.png"/>
          <p:cNvPicPr>
            <a:picLocks noChangeAspect="1" noChangeArrowheads="1"/>
          </p:cNvPicPr>
          <p:nvPr/>
        </p:nvPicPr>
        <p:blipFill>
          <a:blip r:embed="rId5" cstate="print"/>
          <a:srcRect/>
          <a:stretch>
            <a:fillRect/>
          </a:stretch>
        </p:blipFill>
        <p:spPr bwMode="auto">
          <a:xfrm>
            <a:off x="1374775" y="3678238"/>
            <a:ext cx="2044700" cy="687387"/>
          </a:xfrm>
          <a:prstGeom prst="rect">
            <a:avLst/>
          </a:prstGeom>
          <a:noFill/>
          <a:ln w="9525">
            <a:noFill/>
            <a:miter lim="800000"/>
            <a:headEnd/>
            <a:tailEnd/>
          </a:ln>
        </p:spPr>
      </p:pic>
      <p:pic>
        <p:nvPicPr>
          <p:cNvPr id="20487" name="Picture 9" descr="C:\Documents and Settings\Jasiek\Data\!current\szkolenia\!lekarze\080920_Katowiche _PTChP\backup\Cochrane_ogo.wmf"/>
          <p:cNvPicPr>
            <a:picLocks noChangeAspect="1" noChangeArrowheads="1"/>
          </p:cNvPicPr>
          <p:nvPr/>
        </p:nvPicPr>
        <p:blipFill>
          <a:blip r:embed="rId6" cstate="print"/>
          <a:srcRect/>
          <a:stretch>
            <a:fillRect/>
          </a:stretch>
        </p:blipFill>
        <p:spPr bwMode="auto">
          <a:xfrm>
            <a:off x="1714500" y="1555750"/>
            <a:ext cx="1285875" cy="1508125"/>
          </a:xfrm>
          <a:prstGeom prst="rect">
            <a:avLst/>
          </a:prstGeom>
          <a:noFill/>
          <a:ln w="9525">
            <a:noFill/>
            <a:miter lim="800000"/>
            <a:headEnd/>
            <a:tailEnd/>
          </a:ln>
        </p:spPr>
      </p:pic>
      <p:pic>
        <p:nvPicPr>
          <p:cNvPr id="20488" name="Picture 10"/>
          <p:cNvPicPr>
            <a:picLocks noChangeAspect="1" noChangeArrowheads="1"/>
          </p:cNvPicPr>
          <p:nvPr/>
        </p:nvPicPr>
        <p:blipFill>
          <a:blip r:embed="rId7" cstate="print"/>
          <a:srcRect/>
          <a:stretch>
            <a:fillRect/>
          </a:stretch>
        </p:blipFill>
        <p:spPr bwMode="auto">
          <a:xfrm>
            <a:off x="5429250" y="1482725"/>
            <a:ext cx="2446338" cy="938213"/>
          </a:xfrm>
          <a:prstGeom prst="rect">
            <a:avLst/>
          </a:prstGeom>
          <a:noFill/>
          <a:ln w="12700">
            <a:noFill/>
            <a:miter lim="800000"/>
            <a:headEnd type="none" w="sm" len="sm"/>
            <a:tailEnd type="none" w="sm" len="sm"/>
          </a:ln>
        </p:spPr>
      </p:pic>
      <p:pic>
        <p:nvPicPr>
          <p:cNvPr id="20489" name="Picture 11" descr="_189303_bmj150"/>
          <p:cNvPicPr>
            <a:picLocks noChangeAspect="1" noChangeArrowheads="1"/>
          </p:cNvPicPr>
          <p:nvPr/>
        </p:nvPicPr>
        <p:blipFill>
          <a:blip r:embed="rId8" cstate="print"/>
          <a:srcRect/>
          <a:stretch>
            <a:fillRect/>
          </a:stretch>
        </p:blipFill>
        <p:spPr bwMode="auto">
          <a:xfrm>
            <a:off x="7092950" y="3357563"/>
            <a:ext cx="1428750" cy="1714500"/>
          </a:xfrm>
          <a:prstGeom prst="rect">
            <a:avLst/>
          </a:prstGeom>
          <a:noFill/>
          <a:ln w="9525">
            <a:noFill/>
            <a:miter lim="800000"/>
            <a:headEnd/>
            <a:tailEnd/>
          </a:ln>
        </p:spPr>
      </p:pic>
      <p:pic>
        <p:nvPicPr>
          <p:cNvPr id="20490" name="Picture 13" descr="SSC"/>
          <p:cNvPicPr>
            <a:picLocks noChangeAspect="1" noChangeArrowheads="1"/>
          </p:cNvPicPr>
          <p:nvPr/>
        </p:nvPicPr>
        <p:blipFill>
          <a:blip r:embed="rId9" cstate="print"/>
          <a:srcRect/>
          <a:stretch>
            <a:fillRect/>
          </a:stretch>
        </p:blipFill>
        <p:spPr bwMode="auto">
          <a:xfrm>
            <a:off x="3505200" y="4437063"/>
            <a:ext cx="1714500" cy="904875"/>
          </a:xfrm>
          <a:prstGeom prst="rect">
            <a:avLst/>
          </a:prstGeom>
          <a:noFill/>
          <a:ln w="9525">
            <a:noFill/>
            <a:miter lim="800000"/>
            <a:headEnd/>
            <a:tailEnd/>
          </a:ln>
        </p:spPr>
      </p:pic>
      <p:pic>
        <p:nvPicPr>
          <p:cNvPr id="20491" name="Picture 15" descr="Society of Critical Care Medicine (SCCM)"/>
          <p:cNvPicPr>
            <a:picLocks noChangeAspect="1" noChangeArrowheads="1"/>
          </p:cNvPicPr>
          <p:nvPr/>
        </p:nvPicPr>
        <p:blipFill>
          <a:blip r:embed="rId10" cstate="print"/>
          <a:srcRect/>
          <a:stretch>
            <a:fillRect/>
          </a:stretch>
        </p:blipFill>
        <p:spPr bwMode="auto">
          <a:xfrm>
            <a:off x="3646488" y="2887663"/>
            <a:ext cx="2581275" cy="828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4: Choose a threshold </a:t>
            </a:r>
            <a:br>
              <a:rPr lang="en-US" i="1" dirty="0" smtClean="0">
                <a:solidFill>
                  <a:srgbClr val="C00000"/>
                </a:solidFill>
              </a:rPr>
            </a:br>
            <a:r>
              <a:rPr lang="en-US" i="1" dirty="0" smtClean="0">
                <a:solidFill>
                  <a:srgbClr val="C00000"/>
                </a:solidFill>
              </a:rPr>
              <a:t>magnitude of effect</a:t>
            </a:r>
            <a:endParaRPr lang="en-US" i="1" dirty="0">
              <a:solidFill>
                <a:srgbClr val="C00000"/>
              </a:solidFill>
            </a:endParaRPr>
          </a:p>
        </p:txBody>
      </p:sp>
      <p:sp>
        <p:nvSpPr>
          <p:cNvPr id="3" name="Content Placeholder 2"/>
          <p:cNvSpPr>
            <a:spLocks noGrp="1"/>
          </p:cNvSpPr>
          <p:nvPr>
            <p:ph idx="1"/>
          </p:nvPr>
        </p:nvSpPr>
        <p:spPr>
          <a:xfrm>
            <a:off x="457200" y="1600200"/>
            <a:ext cx="8458200" cy="4525963"/>
          </a:xfrm>
        </p:spPr>
        <p:txBody>
          <a:bodyPr>
            <a:normAutofit fontScale="92500"/>
          </a:bodyPr>
          <a:lstStyle/>
          <a:p>
            <a:r>
              <a:rPr lang="en-US" dirty="0" smtClean="0"/>
              <a:t>Examples:</a:t>
            </a:r>
          </a:p>
          <a:p>
            <a:pPr>
              <a:buNone/>
            </a:pPr>
            <a:endParaRPr lang="en-US" dirty="0" smtClean="0"/>
          </a:p>
          <a:p>
            <a:pPr lvl="1"/>
            <a:r>
              <a:rPr lang="en-US" dirty="0" smtClean="0"/>
              <a:t>A small magnitude of effect is sufficient to recommend aspirin during an acute MI, since decreased mortality is important, serious harms are rare, and the cost is low.</a:t>
            </a:r>
          </a:p>
          <a:p>
            <a:pPr lvl="1">
              <a:buNone/>
            </a:pPr>
            <a:endParaRPr lang="en-US" dirty="0" smtClean="0"/>
          </a:p>
          <a:p>
            <a:pPr lvl="1"/>
            <a:r>
              <a:rPr lang="en-US" dirty="0" smtClean="0"/>
              <a:t>A large magnitude of effect would be necessary to recommend thrombolysis for DVT because the benefit (decreased chronic venous stasis) is minor and the harms (intracranial hemorrhage) are serious.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a:bodyPr>
          <a:lstStyle/>
          <a:p>
            <a:r>
              <a:rPr lang="en-US" sz="4800" i="1" dirty="0" smtClean="0">
                <a:solidFill>
                  <a:srgbClr val="C00000"/>
                </a:solidFill>
              </a:rPr>
              <a:t>Step 5</a:t>
            </a:r>
            <a:endParaRPr lang="en-US" sz="4800" i="1" dirty="0">
              <a:solidFill>
                <a:srgbClr val="C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5: Estimate the effect of the intervention </a:t>
            </a:r>
            <a:endParaRPr lang="en-US" i="1" dirty="0">
              <a:solidFill>
                <a:srgbClr val="C00000"/>
              </a:solidFill>
            </a:endParaRPr>
          </a:p>
        </p:txBody>
      </p:sp>
      <p:sp>
        <p:nvSpPr>
          <p:cNvPr id="3" name="Content Placeholder 2"/>
          <p:cNvSpPr>
            <a:spLocks noGrp="1"/>
          </p:cNvSpPr>
          <p:nvPr>
            <p:ph idx="1"/>
          </p:nvPr>
        </p:nvSpPr>
        <p:spPr/>
        <p:txBody>
          <a:bodyPr/>
          <a:lstStyle/>
          <a:p>
            <a:r>
              <a:rPr lang="en-US" dirty="0" smtClean="0"/>
              <a:t>If the systematic review included a meta-analysis, then the result of the meta-analysis gives the estimated effect.</a:t>
            </a:r>
          </a:p>
          <a:p>
            <a:pPr>
              <a:buNone/>
            </a:pPr>
            <a:endParaRPr lang="en-US" dirty="0" smtClean="0"/>
          </a:p>
          <a:p>
            <a:r>
              <a:rPr lang="en-US" dirty="0" smtClean="0"/>
              <a:t>If the systematic review did not include a meta-analysis, then individual studies are needed to inform judgments about the estimated effect.</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5: Estimate the effect of the intervention </a:t>
            </a:r>
            <a:endParaRPr lang="en-US" i="1" dirty="0">
              <a:solidFill>
                <a:srgbClr val="C00000"/>
              </a:solidFill>
            </a:endParaRPr>
          </a:p>
        </p:txBody>
      </p:sp>
      <p:sp>
        <p:nvSpPr>
          <p:cNvPr id="3" name="Content Placeholder 2"/>
          <p:cNvSpPr>
            <a:spLocks noGrp="1"/>
          </p:cNvSpPr>
          <p:nvPr>
            <p:ph idx="1"/>
          </p:nvPr>
        </p:nvSpPr>
        <p:spPr>
          <a:xfrm>
            <a:off x="457200" y="4267200"/>
            <a:ext cx="8229600" cy="1066800"/>
          </a:xfrm>
        </p:spPr>
        <p:txBody>
          <a:bodyPr>
            <a:normAutofit/>
          </a:bodyPr>
          <a:lstStyle/>
          <a:p>
            <a:r>
              <a:rPr lang="en-US" sz="2800" dirty="0" smtClean="0"/>
              <a:t>The estimated effect of inhaled short-acting beta-agonists is MD -24.70 (95% CI -28.67—20.74).</a:t>
            </a:r>
            <a:endParaRPr lang="en-US" sz="2800" dirty="0"/>
          </a:p>
        </p:txBody>
      </p:sp>
      <p:pic>
        <p:nvPicPr>
          <p:cNvPr id="4" name="Picture 3" descr="Forest plot.png"/>
          <p:cNvPicPr>
            <a:picLocks noChangeAspect="1"/>
          </p:cNvPicPr>
          <p:nvPr/>
        </p:nvPicPr>
        <p:blipFill>
          <a:blip r:embed="rId2" cstate="print"/>
          <a:stretch>
            <a:fillRect/>
          </a:stretch>
        </p:blipFill>
        <p:spPr>
          <a:xfrm>
            <a:off x="457200" y="1828800"/>
            <a:ext cx="8254878" cy="2209800"/>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a:bodyPr>
          <a:lstStyle/>
          <a:p>
            <a:r>
              <a:rPr lang="en-US" sz="4800" i="1" dirty="0" smtClean="0">
                <a:solidFill>
                  <a:srgbClr val="C00000"/>
                </a:solidFill>
              </a:rPr>
              <a:t>Step 6</a:t>
            </a:r>
            <a:endParaRPr lang="en-US" sz="4800" i="1" dirty="0">
              <a:solidFill>
                <a:srgbClr val="C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The “quality of evidence” is the confidence that you have that the direction and the magnitude of the estimated effect are correct.</a:t>
            </a:r>
            <a:endParaRPr lang="en-US" dirty="0"/>
          </a:p>
        </p:txBody>
      </p:sp>
      <p:graphicFrame>
        <p:nvGraphicFramePr>
          <p:cNvPr id="4" name="Table 3"/>
          <p:cNvGraphicFramePr>
            <a:graphicFrameLocks noGrp="1"/>
          </p:cNvGraphicFramePr>
          <p:nvPr/>
        </p:nvGraphicFramePr>
        <p:xfrm>
          <a:off x="1524000" y="3352799"/>
          <a:ext cx="6095999" cy="2667000"/>
        </p:xfrm>
        <a:graphic>
          <a:graphicData uri="http://schemas.openxmlformats.org/drawingml/2006/table">
            <a:tbl>
              <a:tblPr/>
              <a:tblGrid>
                <a:gridCol w="1337314"/>
                <a:gridCol w="4758685"/>
              </a:tblGrid>
              <a:tr h="296333">
                <a:tc>
                  <a:txBody>
                    <a:bodyPr/>
                    <a:lstStyle/>
                    <a:p>
                      <a:pPr marL="0" marR="0">
                        <a:lnSpc>
                          <a:spcPct val="115000"/>
                        </a:lnSpc>
                        <a:spcBef>
                          <a:spcPts val="0"/>
                        </a:spcBef>
                        <a:spcAft>
                          <a:spcPts val="0"/>
                        </a:spcAft>
                      </a:pPr>
                      <a:r>
                        <a:rPr lang="en-CA" sz="1000" b="1" dirty="0">
                          <a:solidFill>
                            <a:srgbClr val="000000"/>
                          </a:solidFill>
                          <a:latin typeface="Calibri"/>
                          <a:ea typeface="Calibri"/>
                          <a:cs typeface="Times New Roman"/>
                        </a:rPr>
                        <a:t>Quality of evidence</a:t>
                      </a:r>
                      <a:endParaRPr lang="en-US" sz="1000" dirty="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CA" sz="1000" b="1" dirty="0">
                          <a:solidFill>
                            <a:srgbClr val="000000"/>
                          </a:solidFill>
                          <a:latin typeface="Calibri"/>
                          <a:ea typeface="Calibri"/>
                          <a:cs typeface="Times New Roman"/>
                        </a:rPr>
                        <a:t>Suggested implications</a:t>
                      </a:r>
                      <a:endParaRPr lang="en-US" sz="1000" dirty="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89000">
                <a:tc>
                  <a:txBody>
                    <a:bodyPr/>
                    <a:lstStyle/>
                    <a:p>
                      <a:pPr marL="0" marR="0">
                        <a:lnSpc>
                          <a:spcPct val="115000"/>
                        </a:lnSpc>
                        <a:spcBef>
                          <a:spcPts val="0"/>
                        </a:spcBef>
                        <a:spcAft>
                          <a:spcPts val="0"/>
                        </a:spcAft>
                      </a:pPr>
                      <a:r>
                        <a:rPr lang="en-CA" sz="1000" b="1" dirty="0">
                          <a:solidFill>
                            <a:srgbClr val="000000"/>
                          </a:solidFill>
                          <a:latin typeface="Calibri"/>
                          <a:ea typeface="Calibri"/>
                          <a:cs typeface="Times New Roman"/>
                        </a:rPr>
                        <a:t>High</a:t>
                      </a:r>
                      <a:endParaRPr lang="en-US" sz="1000" dirty="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CA" sz="1000" dirty="0">
                          <a:solidFill>
                            <a:srgbClr val="000000"/>
                          </a:solidFill>
                          <a:latin typeface="Calibri"/>
                          <a:ea typeface="Calibri"/>
                          <a:cs typeface="Times New Roman"/>
                        </a:rPr>
                        <a:t>further research is unlikely to change the confidence in an estimated effect; we are confident that we can expect very similar effect in a population for which the recommendation is intended</a:t>
                      </a:r>
                      <a:endParaRPr lang="en-US" sz="1000" dirty="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92667">
                <a:tc>
                  <a:txBody>
                    <a:bodyPr/>
                    <a:lstStyle/>
                    <a:p>
                      <a:pPr marL="0" marR="0">
                        <a:lnSpc>
                          <a:spcPct val="115000"/>
                        </a:lnSpc>
                        <a:spcBef>
                          <a:spcPts val="0"/>
                        </a:spcBef>
                        <a:spcAft>
                          <a:spcPts val="0"/>
                        </a:spcAft>
                      </a:pPr>
                      <a:r>
                        <a:rPr lang="en-CA" sz="1000" b="1">
                          <a:solidFill>
                            <a:srgbClr val="000000"/>
                          </a:solidFill>
                          <a:latin typeface="Calibri"/>
                          <a:ea typeface="Calibri"/>
                          <a:cs typeface="Times New Roman"/>
                        </a:rPr>
                        <a:t>Moderate</a:t>
                      </a:r>
                      <a:endParaRPr lang="en-US" sz="100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CA" sz="1000" dirty="0">
                          <a:solidFill>
                            <a:srgbClr val="000000"/>
                          </a:solidFill>
                          <a:latin typeface="Calibri"/>
                          <a:ea typeface="Calibri"/>
                          <a:cs typeface="Times New Roman"/>
                        </a:rPr>
                        <a:t>further research is likely to have an important impact on the confidence in an estimated effect and may change that estimate</a:t>
                      </a:r>
                      <a:endParaRPr lang="en-US" sz="1000" dirty="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92667">
                <a:tc>
                  <a:txBody>
                    <a:bodyPr/>
                    <a:lstStyle/>
                    <a:p>
                      <a:pPr marL="0" marR="0">
                        <a:lnSpc>
                          <a:spcPct val="115000"/>
                        </a:lnSpc>
                        <a:spcBef>
                          <a:spcPts val="0"/>
                        </a:spcBef>
                        <a:spcAft>
                          <a:spcPts val="0"/>
                        </a:spcAft>
                      </a:pPr>
                      <a:r>
                        <a:rPr lang="en-CA" sz="1000" b="1">
                          <a:solidFill>
                            <a:srgbClr val="000000"/>
                          </a:solidFill>
                          <a:latin typeface="Calibri"/>
                          <a:ea typeface="Calibri"/>
                          <a:cs typeface="Times New Roman"/>
                        </a:rPr>
                        <a:t>Low</a:t>
                      </a:r>
                      <a:endParaRPr lang="en-US" sz="100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CA" sz="1000" dirty="0">
                          <a:solidFill>
                            <a:srgbClr val="000000"/>
                          </a:solidFill>
                          <a:latin typeface="Calibri"/>
                          <a:ea typeface="Calibri"/>
                          <a:cs typeface="Times New Roman"/>
                        </a:rPr>
                        <a:t>further research is very likely to have an important impact on the confidence in an estimated effect and is likely to change that estimate</a:t>
                      </a:r>
                      <a:endParaRPr lang="en-US" sz="1000" dirty="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6333">
                <a:tc>
                  <a:txBody>
                    <a:bodyPr/>
                    <a:lstStyle/>
                    <a:p>
                      <a:pPr marL="0" marR="0">
                        <a:lnSpc>
                          <a:spcPct val="115000"/>
                        </a:lnSpc>
                        <a:spcBef>
                          <a:spcPts val="0"/>
                        </a:spcBef>
                        <a:spcAft>
                          <a:spcPts val="0"/>
                        </a:spcAft>
                      </a:pPr>
                      <a:r>
                        <a:rPr lang="en-CA" sz="1000" b="1">
                          <a:solidFill>
                            <a:srgbClr val="000000"/>
                          </a:solidFill>
                          <a:latin typeface="Calibri"/>
                          <a:ea typeface="Calibri"/>
                          <a:cs typeface="Times New Roman"/>
                        </a:rPr>
                        <a:t>Very low</a:t>
                      </a:r>
                      <a:endParaRPr lang="en-US" sz="100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CA" sz="1000" dirty="0">
                          <a:solidFill>
                            <a:srgbClr val="000000"/>
                          </a:solidFill>
                          <a:latin typeface="Calibri"/>
                          <a:ea typeface="Calibri"/>
                          <a:cs typeface="Times New Roman"/>
                        </a:rPr>
                        <a:t>any estimate of an effect is very uncertain</a:t>
                      </a:r>
                      <a:endParaRPr lang="en-US" sz="1000" dirty="0">
                        <a:solidFill>
                          <a:srgbClr val="000000"/>
                        </a:solidFill>
                        <a:latin typeface="Calibri"/>
                        <a:ea typeface="Calibri"/>
                        <a:cs typeface="Times New Roman"/>
                      </a:endParaRPr>
                    </a:p>
                  </a:txBody>
                  <a:tcPr marL="64622" marR="6462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Make a baseline assumption:</a:t>
            </a:r>
          </a:p>
          <a:p>
            <a:pPr>
              <a:buNone/>
            </a:pPr>
            <a:endParaRPr lang="en-US" dirty="0" smtClean="0"/>
          </a:p>
          <a:p>
            <a:pPr lvl="1"/>
            <a:r>
              <a:rPr lang="en-US" dirty="0" smtClean="0"/>
              <a:t>Randomized trials = high quality evidence.</a:t>
            </a:r>
          </a:p>
          <a:p>
            <a:pPr lvl="1">
              <a:buNone/>
            </a:pPr>
            <a:endParaRPr lang="en-US" dirty="0" smtClean="0"/>
          </a:p>
          <a:p>
            <a:pPr lvl="1"/>
            <a:r>
              <a:rPr lang="en-US" dirty="0" smtClean="0"/>
              <a:t>Observational studies (i.e., case-control studies and controlled prospective or retrospective cohort studies) = low quality evidence.</a:t>
            </a:r>
          </a:p>
          <a:p>
            <a:pPr lvl="1">
              <a:buNone/>
            </a:pPr>
            <a:endParaRPr lang="en-US" dirty="0" smtClean="0"/>
          </a:p>
          <a:p>
            <a:pPr lvl="1"/>
            <a:r>
              <a:rPr lang="en-US" dirty="0" smtClean="0"/>
              <a:t>Unsystematic observations (i.e., case series, case reports, clinical experience) = very low quality evidence.</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Look for reasons to downgrade the quality of evidence (i.e., factors that lower your confidence in the estimated effect):</a:t>
            </a:r>
          </a:p>
          <a:p>
            <a:pPr lvl="1"/>
            <a:r>
              <a:rPr lang="en-US" dirty="0" smtClean="0"/>
              <a:t>Risk of bias</a:t>
            </a:r>
          </a:p>
          <a:p>
            <a:pPr lvl="1"/>
            <a:r>
              <a:rPr lang="en-US" dirty="0" smtClean="0"/>
              <a:t>Inconsistency</a:t>
            </a:r>
          </a:p>
          <a:p>
            <a:pPr lvl="1"/>
            <a:r>
              <a:rPr lang="en-US" dirty="0" smtClean="0"/>
              <a:t>Indirectness</a:t>
            </a:r>
          </a:p>
          <a:p>
            <a:pPr lvl="1"/>
            <a:r>
              <a:rPr lang="en-US" dirty="0" smtClean="0"/>
              <a:t>Imprecision</a:t>
            </a:r>
          </a:p>
          <a:p>
            <a:pPr lvl="1"/>
            <a:r>
              <a:rPr lang="en-US" dirty="0" smtClean="0"/>
              <a:t>Reporting bias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sz="half" idx="1"/>
          </p:nvPr>
        </p:nvSpPr>
        <p:spPr>
          <a:xfrm>
            <a:off x="228600" y="2133600"/>
            <a:ext cx="7848600" cy="3810000"/>
          </a:xfrm>
          <a:noFill/>
          <a:ln/>
        </p:spPr>
        <p:txBody>
          <a:bodyPr/>
          <a:lstStyle/>
          <a:p>
            <a:pPr>
              <a:lnSpc>
                <a:spcPct val="90000"/>
              </a:lnSpc>
            </a:pPr>
            <a:r>
              <a:rPr lang="en-US" sz="2800" u="sng" dirty="0" smtClean="0"/>
              <a:t>Risk of bias</a:t>
            </a:r>
            <a:r>
              <a:rPr lang="en-US" sz="2800" dirty="0" smtClean="0"/>
              <a:t>:</a:t>
            </a:r>
          </a:p>
          <a:p>
            <a:pPr lvl="1">
              <a:lnSpc>
                <a:spcPct val="90000"/>
              </a:lnSpc>
            </a:pPr>
            <a:r>
              <a:rPr lang="en-US" sz="2400" dirty="0" smtClean="0"/>
              <a:t>Concealment			-- Intention to treat </a:t>
            </a:r>
          </a:p>
          <a:p>
            <a:pPr lvl="1">
              <a:lnSpc>
                <a:spcPct val="90000"/>
              </a:lnSpc>
            </a:pPr>
            <a:r>
              <a:rPr lang="en-US" sz="2400" dirty="0" smtClean="0"/>
              <a:t>Patient blinded			-- Baseline differences</a:t>
            </a:r>
            <a:endParaRPr lang="en-US" sz="2400" dirty="0"/>
          </a:p>
          <a:p>
            <a:pPr lvl="1">
              <a:lnSpc>
                <a:spcPct val="90000"/>
              </a:lnSpc>
            </a:pPr>
            <a:r>
              <a:rPr lang="en-US" sz="2400" dirty="0"/>
              <a:t>Caregiver </a:t>
            </a:r>
            <a:r>
              <a:rPr lang="en-US" sz="2400" dirty="0" smtClean="0"/>
              <a:t>blinded		-- Selection bias</a:t>
            </a:r>
            <a:endParaRPr lang="en-US" sz="2400" dirty="0"/>
          </a:p>
          <a:p>
            <a:pPr lvl="1">
              <a:lnSpc>
                <a:spcPct val="90000"/>
              </a:lnSpc>
            </a:pPr>
            <a:r>
              <a:rPr lang="en-US" sz="2400" dirty="0"/>
              <a:t>Assessor blinded    </a:t>
            </a:r>
            <a:r>
              <a:rPr lang="en-US" sz="2400" dirty="0" smtClean="0"/>
              <a:t>		-- Statistical analysis</a:t>
            </a:r>
            <a:endParaRPr lang="en-US" sz="2400" dirty="0"/>
          </a:p>
          <a:p>
            <a:pPr lvl="1">
              <a:lnSpc>
                <a:spcPct val="90000"/>
              </a:lnSpc>
            </a:pPr>
            <a:r>
              <a:rPr lang="en-US" sz="2400" dirty="0"/>
              <a:t>Objective outcome</a:t>
            </a:r>
          </a:p>
          <a:p>
            <a:pPr lvl="1">
              <a:lnSpc>
                <a:spcPct val="90000"/>
              </a:lnSpc>
            </a:pPr>
            <a:r>
              <a:rPr lang="en-US" sz="2400" dirty="0"/>
              <a:t>Loss to follow-up</a:t>
            </a:r>
          </a:p>
          <a:p>
            <a:pPr lvl="1">
              <a:lnSpc>
                <a:spcPct val="90000"/>
              </a:lnSpc>
            </a:pPr>
            <a:r>
              <a:rPr lang="en-US" sz="2400" dirty="0"/>
              <a:t>Stopped early for benefit</a:t>
            </a:r>
          </a:p>
          <a:p>
            <a:pPr>
              <a:lnSpc>
                <a:spcPct val="90000"/>
              </a:lnSpc>
            </a:pPr>
            <a:endParaRPr lang="en-US" sz="1600" dirty="0">
              <a:solidFill>
                <a:schemeClr val="bg1"/>
              </a:solidFill>
            </a:endParaRPr>
          </a:p>
        </p:txBody>
      </p:sp>
      <p:sp>
        <p:nvSpPr>
          <p:cNvPr id="58380" name="Rectangle 12"/>
          <p:cNvSpPr>
            <a:spLocks noGrp="1" noChangeArrowheads="1"/>
          </p:cNvSpPr>
          <p:nvPr>
            <p:ph type="title"/>
          </p:nvPr>
        </p:nvSpPr>
        <p:spPr>
          <a:noFill/>
          <a:ln/>
        </p:spPr>
        <p:txBody>
          <a:bodyPr>
            <a:normAutofit fontScale="90000"/>
          </a:bodyPr>
          <a:lstStyle/>
          <a:p>
            <a:r>
              <a:rPr lang="en-US" i="1" dirty="0" smtClean="0">
                <a:solidFill>
                  <a:srgbClr val="C00000"/>
                </a:solidFill>
              </a:rPr>
              <a:t>Step 6: Assess the quality of evidence</a:t>
            </a:r>
            <a:endParaRPr lang="en-US" i="1" dirty="0">
              <a:solidFill>
                <a:srgbClr val="C0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800" u="sng" dirty="0" smtClean="0"/>
              <a:t>Inconsistency</a:t>
            </a:r>
            <a:r>
              <a:rPr lang="en-US" sz="2800" dirty="0" smtClean="0"/>
              <a:t>: Inconsistency exists when there is substantial variation in the direction or size of the effect across studies.</a:t>
            </a:r>
          </a:p>
          <a:p>
            <a:pPr lvl="1"/>
            <a:r>
              <a:rPr lang="en-US" sz="2400" dirty="0" smtClean="0"/>
              <a:t>I</a:t>
            </a:r>
            <a:r>
              <a:rPr lang="en-US" sz="2400" baseline="30000" dirty="0" smtClean="0"/>
              <a:t>2</a:t>
            </a:r>
            <a:r>
              <a:rPr lang="en-US" sz="2400" dirty="0" smtClean="0"/>
              <a:t> test.</a:t>
            </a:r>
          </a:p>
          <a:p>
            <a:pPr lvl="1"/>
            <a:r>
              <a:rPr lang="en-US" sz="2400" dirty="0" smtClean="0"/>
              <a:t>P-value of heterogeneity.</a:t>
            </a:r>
          </a:p>
          <a:p>
            <a:pPr lvl="1"/>
            <a:r>
              <a:rPr lang="en-US" sz="2400" dirty="0" smtClean="0"/>
              <a:t>“Eye ball” test.</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The GRADE approach</a:t>
            </a:r>
            <a:endParaRPr lang="en-US" i="1" dirty="0">
              <a:solidFill>
                <a:srgbClr val="C00000"/>
              </a:solidFill>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600" dirty="0" smtClean="0"/>
              <a:t>Formulate your question.</a:t>
            </a:r>
          </a:p>
          <a:p>
            <a:pPr marL="514350" indent="-514350">
              <a:buFont typeface="+mj-lt"/>
              <a:buAutoNum type="arabicPeriod"/>
            </a:pPr>
            <a:r>
              <a:rPr lang="en-US" sz="2600" dirty="0" smtClean="0"/>
              <a:t>Determine the outcomes of interest.</a:t>
            </a:r>
          </a:p>
          <a:p>
            <a:pPr marL="514350" indent="-514350">
              <a:buFont typeface="+mj-lt"/>
              <a:buAutoNum type="arabicPeriod"/>
            </a:pPr>
            <a:r>
              <a:rPr lang="en-US" sz="2600" dirty="0" smtClean="0"/>
              <a:t>Conduct a systematic review of the literature.</a:t>
            </a:r>
          </a:p>
          <a:p>
            <a:pPr marL="514350" indent="-514350">
              <a:buFont typeface="+mj-lt"/>
              <a:buAutoNum type="arabicPeriod"/>
            </a:pPr>
            <a:r>
              <a:rPr lang="en-US" sz="2600" dirty="0" smtClean="0"/>
              <a:t>Choose your threshold magnitude of effect.</a:t>
            </a:r>
          </a:p>
          <a:p>
            <a:pPr marL="514350" indent="-514350">
              <a:buFont typeface="+mj-lt"/>
              <a:buAutoNum type="arabicPeriod"/>
            </a:pPr>
            <a:r>
              <a:rPr lang="en-US" sz="2600" dirty="0" smtClean="0"/>
              <a:t>Estimate the effect of the intervention.</a:t>
            </a:r>
          </a:p>
          <a:p>
            <a:pPr marL="514350" indent="-514350">
              <a:buFont typeface="+mj-lt"/>
              <a:buAutoNum type="arabicPeriod"/>
            </a:pPr>
            <a:r>
              <a:rPr lang="en-US" sz="2600" dirty="0" smtClean="0"/>
              <a:t>Appraise the quality of evidence.</a:t>
            </a:r>
          </a:p>
          <a:p>
            <a:pPr marL="514350" indent="-514350">
              <a:buFont typeface="+mj-lt"/>
              <a:buAutoNum type="arabicPeriod"/>
            </a:pPr>
            <a:r>
              <a:rPr lang="en-US" sz="2600" dirty="0" smtClean="0"/>
              <a:t>Formulate the recommendation.</a:t>
            </a:r>
          </a:p>
          <a:p>
            <a:pPr marL="514350" indent="-514350">
              <a:buFont typeface="+mj-lt"/>
              <a:buAutoNum type="arabicPeriod"/>
            </a:pPr>
            <a:r>
              <a:rPr lang="en-US" sz="2600" dirty="0" smtClean="0"/>
              <a:t>Determine the strength of the recommendation.</a:t>
            </a:r>
          </a:p>
          <a:p>
            <a:pPr marL="514350" indent="-514350">
              <a:buFont typeface="+mj-lt"/>
              <a:buAutoNum type="arabicPeriod"/>
            </a:pPr>
            <a:r>
              <a:rPr lang="en-US" sz="2600" dirty="0" smtClean="0"/>
              <a:t>Grade the recommendation.</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800" u="sng" dirty="0" smtClean="0"/>
              <a:t>Indirectness</a:t>
            </a:r>
            <a:r>
              <a:rPr lang="en-US" sz="2800" dirty="0" smtClean="0"/>
              <a:t>: Indirectness exists when the population, intervention, comparator, or outcome of the clinical question differ from that in the studies.</a:t>
            </a:r>
          </a:p>
          <a:p>
            <a:endParaRPr lang="en-US" sz="2800" dirty="0" smtClean="0"/>
          </a:p>
          <a:p>
            <a:r>
              <a:rPr lang="en-US" sz="2800" dirty="0" smtClean="0"/>
              <a:t>Examples:</a:t>
            </a:r>
          </a:p>
          <a:p>
            <a:pPr lvl="1"/>
            <a:r>
              <a:rPr lang="en-US" sz="2400" dirty="0" smtClean="0"/>
              <a:t>Population: Your question is related to pneumococcal vaccination in the elderly, but the relevant studies were conducted in adults of all ages.</a:t>
            </a:r>
          </a:p>
          <a:p>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pPr>
              <a:buNone/>
            </a:pPr>
            <a:endParaRPr lang="en-US" sz="2800" dirty="0" smtClean="0"/>
          </a:p>
          <a:p>
            <a:pPr lvl="1"/>
            <a:r>
              <a:rPr lang="en-US" sz="2400" dirty="0" smtClean="0"/>
              <a:t>Intervention: Your question is related to the use of static resistance training for pulmonary rehabilitation in patients with COPD, but the relevant studies looked at dynamic resistance training.</a:t>
            </a:r>
          </a:p>
          <a:p>
            <a:pPr lvl="1">
              <a:buNone/>
            </a:pPr>
            <a:endParaRPr lang="en-US" sz="2400" dirty="0" smtClean="0"/>
          </a:p>
          <a:p>
            <a:pPr lvl="1"/>
            <a:r>
              <a:rPr lang="en-US" sz="2400" dirty="0" smtClean="0"/>
              <a:t>Comparator: Your question is related to chlorhexidine versus oral digestive decontamination, but the relevant studies compared chlorhexidine to placebo and oral digestive decontamination to placebo.</a:t>
            </a:r>
          </a:p>
          <a:p>
            <a:pPr>
              <a:buNone/>
            </a:pP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pPr>
              <a:buNone/>
            </a:pPr>
            <a:endParaRPr lang="en-US" sz="2800" dirty="0" smtClean="0"/>
          </a:p>
          <a:p>
            <a:pPr lvl="1"/>
            <a:r>
              <a:rPr lang="en-US" sz="2400" dirty="0" smtClean="0"/>
              <a:t>Outcomes: Your question is related to the effect of leukotriene receptor antagonists on exercise capacity in patients with exercise-induced bronchoconstriction, but all of the studies measured the impact of leukotriene receptor antagonists on FEV1.</a:t>
            </a:r>
          </a:p>
          <a:p>
            <a:pPr>
              <a:buNone/>
            </a:pPr>
            <a:endParaRPr lang="en-US"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800" u="sng" dirty="0" smtClean="0"/>
              <a:t>Imprecision</a:t>
            </a:r>
            <a:r>
              <a:rPr lang="en-US" sz="2800" dirty="0" smtClean="0"/>
              <a:t>: Imprecision exists if the ends of the confidence interval lead to different clinical conclusions. In other words, the trial was too small to definitively answer the clinical question.</a:t>
            </a:r>
            <a:endParaRPr lang="en-US"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cxnSp>
        <p:nvCxnSpPr>
          <p:cNvPr id="6" name="Straight Connector 5"/>
          <p:cNvCxnSpPr/>
          <p:nvPr/>
        </p:nvCxnSpPr>
        <p:spPr>
          <a:xfrm rot="5400000">
            <a:off x="2476500" y="3543300"/>
            <a:ext cx="35814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2019299" y="3543300"/>
            <a:ext cx="3581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331259" y="5293659"/>
            <a:ext cx="6477000" cy="76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85800" y="5486400"/>
            <a:ext cx="1447800" cy="369332"/>
          </a:xfrm>
          <a:prstGeom prst="rect">
            <a:avLst/>
          </a:prstGeom>
          <a:noFill/>
        </p:spPr>
        <p:txBody>
          <a:bodyPr wrap="square" rtlCol="0">
            <a:spAutoFit/>
          </a:bodyPr>
          <a:lstStyle/>
          <a:p>
            <a:r>
              <a:rPr lang="en-US" dirty="0" smtClean="0"/>
              <a:t>Benefit</a:t>
            </a:r>
            <a:endParaRPr lang="en-US" dirty="0"/>
          </a:p>
        </p:txBody>
      </p:sp>
      <p:sp>
        <p:nvSpPr>
          <p:cNvPr id="11" name="TextBox 10"/>
          <p:cNvSpPr txBox="1"/>
          <p:nvPr/>
        </p:nvSpPr>
        <p:spPr>
          <a:xfrm>
            <a:off x="7391400" y="5562600"/>
            <a:ext cx="838200" cy="369332"/>
          </a:xfrm>
          <a:prstGeom prst="rect">
            <a:avLst/>
          </a:prstGeom>
          <a:noFill/>
        </p:spPr>
        <p:txBody>
          <a:bodyPr wrap="square" rtlCol="0">
            <a:spAutoFit/>
          </a:bodyPr>
          <a:lstStyle/>
          <a:p>
            <a:r>
              <a:rPr lang="en-US" dirty="0" smtClean="0"/>
              <a:t>Harm</a:t>
            </a:r>
            <a:endParaRPr lang="en-US" dirty="0"/>
          </a:p>
        </p:txBody>
      </p:sp>
      <p:sp>
        <p:nvSpPr>
          <p:cNvPr id="12" name="TextBox 11"/>
          <p:cNvSpPr txBox="1"/>
          <p:nvPr/>
        </p:nvSpPr>
        <p:spPr>
          <a:xfrm>
            <a:off x="3429000" y="5562600"/>
            <a:ext cx="1676400" cy="369332"/>
          </a:xfrm>
          <a:prstGeom prst="rect">
            <a:avLst/>
          </a:prstGeom>
          <a:noFill/>
        </p:spPr>
        <p:txBody>
          <a:bodyPr wrap="square" rtlCol="0">
            <a:spAutoFit/>
          </a:bodyPr>
          <a:lstStyle/>
          <a:p>
            <a:pPr algn="ctr"/>
            <a:r>
              <a:rPr lang="en-US" dirty="0" smtClean="0"/>
              <a:t>No effect</a:t>
            </a:r>
            <a:endParaRPr lang="en-US" dirty="0"/>
          </a:p>
        </p:txBody>
      </p:sp>
      <p:sp>
        <p:nvSpPr>
          <p:cNvPr id="13" name="Oval 12"/>
          <p:cNvSpPr/>
          <p:nvPr/>
        </p:nvSpPr>
        <p:spPr>
          <a:xfrm>
            <a:off x="2971800" y="3505200"/>
            <a:ext cx="228600" cy="228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
        <p:nvSpPr>
          <p:cNvPr id="14" name="Oval 13"/>
          <p:cNvSpPr/>
          <p:nvPr/>
        </p:nvSpPr>
        <p:spPr>
          <a:xfrm>
            <a:off x="2971800" y="2743200"/>
            <a:ext cx="228600" cy="228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
        <p:nvSpPr>
          <p:cNvPr id="15" name="Oval 14"/>
          <p:cNvSpPr/>
          <p:nvPr/>
        </p:nvSpPr>
        <p:spPr>
          <a:xfrm>
            <a:off x="2971800" y="1981200"/>
            <a:ext cx="228600" cy="228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cxnSp>
        <p:nvCxnSpPr>
          <p:cNvPr id="17" name="Straight Connector 16"/>
          <p:cNvCxnSpPr/>
          <p:nvPr/>
        </p:nvCxnSpPr>
        <p:spPr>
          <a:xfrm>
            <a:off x="2590800" y="2057400"/>
            <a:ext cx="9144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676400" y="2895600"/>
            <a:ext cx="3048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209800" y="3581400"/>
            <a:ext cx="18288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5486400" y="1905000"/>
            <a:ext cx="3124200" cy="307777"/>
          </a:xfrm>
          <a:prstGeom prst="rect">
            <a:avLst/>
          </a:prstGeom>
          <a:noFill/>
        </p:spPr>
        <p:txBody>
          <a:bodyPr wrap="square" rtlCol="0">
            <a:spAutoFit/>
          </a:bodyPr>
          <a:lstStyle/>
          <a:p>
            <a:r>
              <a:rPr lang="en-US" sz="1400" dirty="0" smtClean="0"/>
              <a:t>RR 0.70, 95% CI 0.50-0.90</a:t>
            </a:r>
            <a:endParaRPr lang="en-US" sz="1400" dirty="0"/>
          </a:p>
        </p:txBody>
      </p:sp>
      <p:sp>
        <p:nvSpPr>
          <p:cNvPr id="27" name="TextBox 26"/>
          <p:cNvSpPr txBox="1"/>
          <p:nvPr/>
        </p:nvSpPr>
        <p:spPr>
          <a:xfrm>
            <a:off x="5486400" y="2667000"/>
            <a:ext cx="3124200" cy="307777"/>
          </a:xfrm>
          <a:prstGeom prst="rect">
            <a:avLst/>
          </a:prstGeom>
          <a:noFill/>
        </p:spPr>
        <p:txBody>
          <a:bodyPr wrap="square" rtlCol="0">
            <a:spAutoFit/>
          </a:bodyPr>
          <a:lstStyle/>
          <a:p>
            <a:r>
              <a:rPr lang="en-US" sz="1400" dirty="0" smtClean="0"/>
              <a:t>RR 0.70, 95% CI 0.30-1.10</a:t>
            </a:r>
            <a:endParaRPr lang="en-US" sz="1400" dirty="0"/>
          </a:p>
        </p:txBody>
      </p:sp>
      <p:sp>
        <p:nvSpPr>
          <p:cNvPr id="28" name="TextBox 27"/>
          <p:cNvSpPr txBox="1"/>
          <p:nvPr/>
        </p:nvSpPr>
        <p:spPr>
          <a:xfrm>
            <a:off x="5486400" y="3429000"/>
            <a:ext cx="3124200" cy="307777"/>
          </a:xfrm>
          <a:prstGeom prst="rect">
            <a:avLst/>
          </a:prstGeom>
          <a:noFill/>
        </p:spPr>
        <p:txBody>
          <a:bodyPr wrap="square" rtlCol="0">
            <a:spAutoFit/>
          </a:bodyPr>
          <a:lstStyle/>
          <a:p>
            <a:r>
              <a:rPr lang="en-US" sz="1400" dirty="0" smtClean="0"/>
              <a:t>RR 0.70, 95% CI 0.43-0.97</a:t>
            </a:r>
            <a:endParaRPr lang="en-US" sz="14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r>
              <a:rPr lang="en-US" sz="2800" u="sng" dirty="0" smtClean="0"/>
              <a:t>Reporting bias</a:t>
            </a:r>
            <a:r>
              <a:rPr lang="en-US" sz="2800" dirty="0" smtClean="0"/>
              <a:t>: Reporting bia</a:t>
            </a:r>
            <a:r>
              <a:rPr lang="en-US" sz="2800" i="1" dirty="0" smtClean="0"/>
              <a:t>s </a:t>
            </a:r>
            <a:r>
              <a:rPr lang="en-US" sz="2800" dirty="0" smtClean="0"/>
              <a:t>is the preferential reporting, publishing, and dissemination of data that is statistically significant, shows a large effect, and/or demonstrates a benefit. </a:t>
            </a:r>
          </a:p>
          <a:p>
            <a:endParaRPr lang="en-US" sz="2800" dirty="0" smtClean="0"/>
          </a:p>
          <a:p>
            <a:r>
              <a:rPr lang="en-US" sz="2800" dirty="0" smtClean="0"/>
              <a:t>Reporting bias is notoriously difficult to detect.</a:t>
            </a:r>
          </a:p>
          <a:p>
            <a:pPr>
              <a:buFont typeface="Arial" charset="0"/>
              <a:buNone/>
            </a:pPr>
            <a:endParaRPr lang="en-US" sz="2400" dirty="0" smtClean="0"/>
          </a:p>
          <a:p>
            <a:r>
              <a:rPr lang="en-US" sz="2800" dirty="0" smtClean="0"/>
              <a:t>There are three variations of reporting bias:</a:t>
            </a:r>
          </a:p>
          <a:p>
            <a:pPr lvl="1"/>
            <a:r>
              <a:rPr lang="en-US" sz="2400" dirty="0" smtClean="0"/>
              <a:t>Publication bias</a:t>
            </a:r>
          </a:p>
          <a:p>
            <a:pPr lvl="1"/>
            <a:r>
              <a:rPr lang="en-US" sz="2400" dirty="0" smtClean="0"/>
              <a:t>Selective outcome reporting bias</a:t>
            </a:r>
          </a:p>
          <a:p>
            <a:pPr lvl="1"/>
            <a:r>
              <a:rPr lang="en-US" sz="2400" dirty="0" smtClean="0"/>
              <a:t>Lag bias</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76200"/>
            <a:ext cx="8229600" cy="1143000"/>
          </a:xfrm>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dirty="0" smtClean="0">
              <a:solidFill>
                <a:srgbClr val="C00000"/>
              </a:solidFill>
            </a:endParaRPr>
          </a:p>
        </p:txBody>
      </p:sp>
      <p:sp>
        <p:nvSpPr>
          <p:cNvPr id="17411" name="Content Placeholder 2"/>
          <p:cNvSpPr>
            <a:spLocks noGrp="1"/>
          </p:cNvSpPr>
          <p:nvPr>
            <p:ph idx="1"/>
          </p:nvPr>
        </p:nvSpPr>
        <p:spPr>
          <a:xfrm>
            <a:off x="457200" y="1143000"/>
            <a:ext cx="8458200" cy="914400"/>
          </a:xfrm>
        </p:spPr>
        <p:txBody>
          <a:bodyPr/>
          <a:lstStyle/>
          <a:p>
            <a:r>
              <a:rPr lang="en-US" sz="2400" i="1" dirty="0" smtClean="0"/>
              <a:t>Publication bias </a:t>
            </a:r>
            <a:r>
              <a:rPr lang="en-US" sz="2400" dirty="0" smtClean="0"/>
              <a:t>exists if a study is never reported or published.</a:t>
            </a:r>
          </a:p>
        </p:txBody>
      </p:sp>
      <p:pic>
        <p:nvPicPr>
          <p:cNvPr id="17412" name="Picture 2"/>
          <p:cNvPicPr>
            <a:picLocks noChangeAspect="1" noChangeArrowheads="1"/>
          </p:cNvPicPr>
          <p:nvPr/>
        </p:nvPicPr>
        <p:blipFill>
          <a:blip r:embed="rId2" cstate="print"/>
          <a:srcRect/>
          <a:stretch>
            <a:fillRect/>
          </a:stretch>
        </p:blipFill>
        <p:spPr bwMode="auto">
          <a:xfrm>
            <a:off x="1295400" y="1647825"/>
            <a:ext cx="5859134" cy="4219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76200"/>
            <a:ext cx="8229600" cy="1143000"/>
          </a:xfrm>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dirty="0" smtClean="0">
              <a:solidFill>
                <a:srgbClr val="C00000"/>
              </a:solidFill>
            </a:endParaRPr>
          </a:p>
        </p:txBody>
      </p:sp>
      <p:sp>
        <p:nvSpPr>
          <p:cNvPr id="18435" name="Content Placeholder 2"/>
          <p:cNvSpPr>
            <a:spLocks noGrp="1"/>
          </p:cNvSpPr>
          <p:nvPr>
            <p:ph idx="1"/>
          </p:nvPr>
        </p:nvSpPr>
        <p:spPr>
          <a:xfrm>
            <a:off x="457200" y="1143000"/>
            <a:ext cx="8458200" cy="914400"/>
          </a:xfrm>
        </p:spPr>
        <p:txBody>
          <a:bodyPr/>
          <a:lstStyle/>
          <a:p>
            <a:r>
              <a:rPr lang="en-US" sz="2400" smtClean="0"/>
              <a:t>Publication bias exists if a study is never reported or published.</a:t>
            </a:r>
          </a:p>
        </p:txBody>
      </p:sp>
      <p:pic>
        <p:nvPicPr>
          <p:cNvPr id="18436" name="Picture 2"/>
          <p:cNvPicPr>
            <a:picLocks noChangeAspect="1" noChangeArrowheads="1"/>
          </p:cNvPicPr>
          <p:nvPr/>
        </p:nvPicPr>
        <p:blipFill>
          <a:blip r:embed="rId2" cstate="print"/>
          <a:srcRect/>
          <a:stretch>
            <a:fillRect/>
          </a:stretch>
        </p:blipFill>
        <p:spPr bwMode="auto">
          <a:xfrm>
            <a:off x="1371600" y="1676400"/>
            <a:ext cx="5819454" cy="4190999"/>
          </a:xfrm>
          <a:prstGeom prst="rect">
            <a:avLst/>
          </a:prstGeom>
          <a:noFill/>
          <a:ln w="9525">
            <a:noFill/>
            <a:miter lim="800000"/>
            <a:headEnd/>
            <a:tailEnd/>
          </a:ln>
        </p:spPr>
      </p:pic>
      <p:sp>
        <p:nvSpPr>
          <p:cNvPr id="18437" name="Rectangle 8"/>
          <p:cNvSpPr>
            <a:spLocks noChangeArrowheads="1"/>
          </p:cNvSpPr>
          <p:nvPr/>
        </p:nvSpPr>
        <p:spPr bwMode="auto">
          <a:xfrm>
            <a:off x="2436813" y="2846705"/>
            <a:ext cx="6097587" cy="1477328"/>
          </a:xfrm>
          <a:prstGeom prst="rect">
            <a:avLst/>
          </a:prstGeom>
          <a:solidFill>
            <a:srgbClr val="FFFFCC"/>
          </a:solidFill>
          <a:ln w="19050">
            <a:solidFill>
              <a:srgbClr val="CC3300"/>
            </a:solidFill>
            <a:miter lim="800000"/>
            <a:headEnd/>
            <a:tailEnd/>
          </a:ln>
        </p:spPr>
        <p:txBody>
          <a:bodyPr anchor="ctr">
            <a:spAutoFit/>
          </a:bodyPr>
          <a:lstStyle/>
          <a:p>
            <a:pPr marL="228600" indent="-228600" eaLnBrk="0" hangingPunct="0">
              <a:buFontTx/>
              <a:buChar char="•"/>
            </a:pPr>
            <a:r>
              <a:rPr lang="en-US" dirty="0">
                <a:latin typeface="Calibri" pitchFamily="34" charset="0"/>
              </a:rPr>
              <a:t>“The results of Study 15 were never published or shared with doctors, even as less rigorous studies that came up with positive results for Seroquel were published and used in marketing campaigns aimed at physicians and in television ads aimed at consumers</a:t>
            </a:r>
            <a:r>
              <a:rPr lang="en-US" dirty="0" smtClean="0">
                <a:latin typeface="Calibri" pitchFamily="34" charset="0"/>
              </a:rPr>
              <a:t>.”</a:t>
            </a:r>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76200"/>
            <a:ext cx="8229600" cy="1143000"/>
          </a:xfrm>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dirty="0" smtClean="0">
              <a:solidFill>
                <a:srgbClr val="C00000"/>
              </a:solidFill>
            </a:endParaRPr>
          </a:p>
        </p:txBody>
      </p:sp>
      <p:sp>
        <p:nvSpPr>
          <p:cNvPr id="20483" name="Content Placeholder 2"/>
          <p:cNvSpPr>
            <a:spLocks noGrp="1"/>
          </p:cNvSpPr>
          <p:nvPr>
            <p:ph idx="1"/>
          </p:nvPr>
        </p:nvSpPr>
        <p:spPr>
          <a:xfrm>
            <a:off x="457200" y="1371600"/>
            <a:ext cx="8229600" cy="914400"/>
          </a:xfrm>
        </p:spPr>
        <p:txBody>
          <a:bodyPr/>
          <a:lstStyle/>
          <a:p>
            <a:r>
              <a:rPr lang="en-US" sz="2400" i="1" dirty="0" smtClean="0"/>
              <a:t>Selective outcome reporting bias </a:t>
            </a:r>
            <a:r>
              <a:rPr lang="en-US" sz="2400" dirty="0" smtClean="0"/>
              <a:t>exists if favorable outcomes are reported, while unfavorable outcomes are not.</a:t>
            </a:r>
          </a:p>
        </p:txBody>
      </p:sp>
      <p:pic>
        <p:nvPicPr>
          <p:cNvPr id="20485" name="Picture 2"/>
          <p:cNvPicPr>
            <a:picLocks noChangeAspect="1" noChangeArrowheads="1"/>
          </p:cNvPicPr>
          <p:nvPr/>
        </p:nvPicPr>
        <p:blipFill>
          <a:blip r:embed="rId2" cstate="print"/>
          <a:srcRect/>
          <a:stretch>
            <a:fillRect/>
          </a:stretch>
        </p:blipFill>
        <p:spPr bwMode="auto">
          <a:xfrm>
            <a:off x="1219200" y="2362200"/>
            <a:ext cx="6276975" cy="3622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76200"/>
            <a:ext cx="8229600" cy="1143000"/>
          </a:xfrm>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dirty="0" smtClean="0">
              <a:solidFill>
                <a:srgbClr val="C00000"/>
              </a:solidFill>
            </a:endParaRPr>
          </a:p>
        </p:txBody>
      </p:sp>
      <p:sp>
        <p:nvSpPr>
          <p:cNvPr id="20483" name="Content Placeholder 2"/>
          <p:cNvSpPr>
            <a:spLocks noGrp="1"/>
          </p:cNvSpPr>
          <p:nvPr>
            <p:ph idx="1"/>
          </p:nvPr>
        </p:nvSpPr>
        <p:spPr>
          <a:xfrm>
            <a:off x="457200" y="1371600"/>
            <a:ext cx="8229600" cy="914400"/>
          </a:xfrm>
        </p:spPr>
        <p:txBody>
          <a:bodyPr/>
          <a:lstStyle/>
          <a:p>
            <a:r>
              <a:rPr lang="en-US" sz="2400" i="1" dirty="0" smtClean="0"/>
              <a:t>Selective outcome reporting bias </a:t>
            </a:r>
            <a:r>
              <a:rPr lang="en-US" sz="2400" dirty="0" smtClean="0"/>
              <a:t>exists if favorable outcomes are reported, while unfavorable outcomes are not.</a:t>
            </a:r>
          </a:p>
        </p:txBody>
      </p:sp>
      <p:pic>
        <p:nvPicPr>
          <p:cNvPr id="20485" name="Picture 2"/>
          <p:cNvPicPr>
            <a:picLocks noChangeAspect="1" noChangeArrowheads="1"/>
          </p:cNvPicPr>
          <p:nvPr/>
        </p:nvPicPr>
        <p:blipFill>
          <a:blip r:embed="rId2" cstate="print"/>
          <a:srcRect/>
          <a:stretch>
            <a:fillRect/>
          </a:stretch>
        </p:blipFill>
        <p:spPr bwMode="auto">
          <a:xfrm>
            <a:off x="1219200" y="2362200"/>
            <a:ext cx="6276975" cy="3622188"/>
          </a:xfrm>
          <a:prstGeom prst="rect">
            <a:avLst/>
          </a:prstGeom>
          <a:noFill/>
          <a:ln w="9525">
            <a:noFill/>
            <a:miter lim="800000"/>
            <a:headEnd/>
            <a:tailEnd/>
          </a:ln>
        </p:spPr>
      </p:pic>
      <p:cxnSp>
        <p:nvCxnSpPr>
          <p:cNvPr id="6" name="Straight Connector 5"/>
          <p:cNvCxnSpPr/>
          <p:nvPr/>
        </p:nvCxnSpPr>
        <p:spPr>
          <a:xfrm rot="5400000" flipH="1" flipV="1">
            <a:off x="2705100" y="3924300"/>
            <a:ext cx="3124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flipH="1" flipV="1">
            <a:off x="5067300" y="3924300"/>
            <a:ext cx="3124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a:bodyPr>
          <a:lstStyle/>
          <a:p>
            <a:r>
              <a:rPr lang="en-US" sz="4800" i="1" dirty="0" smtClean="0">
                <a:solidFill>
                  <a:srgbClr val="C00000"/>
                </a:solidFill>
              </a:rPr>
              <a:t>Step 1</a:t>
            </a:r>
            <a:endParaRPr lang="en-US" sz="4800" i="1" dirty="0">
              <a:solidFill>
                <a:srgbClr val="C0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dirty="0" smtClean="0">
              <a:solidFill>
                <a:srgbClr val="C00000"/>
              </a:solidFill>
            </a:endParaRPr>
          </a:p>
        </p:txBody>
      </p:sp>
      <p:sp>
        <p:nvSpPr>
          <p:cNvPr id="3" name="Content Placeholder 2"/>
          <p:cNvSpPr>
            <a:spLocks noGrp="1"/>
          </p:cNvSpPr>
          <p:nvPr>
            <p:ph idx="1"/>
          </p:nvPr>
        </p:nvSpPr>
        <p:spPr>
          <a:xfrm>
            <a:off x="152400" y="1600200"/>
            <a:ext cx="8763000" cy="4953000"/>
          </a:xfrm>
        </p:spPr>
        <p:txBody>
          <a:bodyPr rtlCol="0">
            <a:normAutofit fontScale="92500" lnSpcReduction="20000"/>
          </a:bodyPr>
          <a:lstStyle/>
          <a:p>
            <a:pPr fontAlgn="auto">
              <a:spcAft>
                <a:spcPts val="0"/>
              </a:spcAft>
              <a:buFont typeface="Arial" pitchFamily="34" charset="0"/>
              <a:buChar char="•"/>
              <a:defRPr/>
            </a:pPr>
            <a:r>
              <a:rPr lang="en-US" sz="2600" i="1" dirty="0" smtClean="0"/>
              <a:t>Lag bias </a:t>
            </a:r>
            <a:r>
              <a:rPr lang="en-US" sz="2600" dirty="0" smtClean="0"/>
              <a:t>exists if the reporting or publishing of negative trials is delayed.</a:t>
            </a:r>
          </a:p>
          <a:p>
            <a:pPr fontAlgn="auto">
              <a:spcAft>
                <a:spcPts val="0"/>
              </a:spcAft>
              <a:buFont typeface="Arial" pitchFamily="34" charset="0"/>
              <a:buNone/>
              <a:defRPr/>
            </a:pPr>
            <a:endParaRPr lang="en-US" sz="2600" dirty="0" smtClean="0"/>
          </a:p>
          <a:p>
            <a:pPr fontAlgn="auto">
              <a:spcAft>
                <a:spcPts val="0"/>
              </a:spcAft>
              <a:buFont typeface="Arial" pitchFamily="34" charset="0"/>
              <a:buChar char="•"/>
              <a:defRPr/>
            </a:pPr>
            <a:r>
              <a:rPr lang="en-US" sz="2600" dirty="0" smtClean="0"/>
              <a:t>Ioannidis JP. </a:t>
            </a:r>
            <a:r>
              <a:rPr lang="en-US" sz="2600" dirty="0" err="1" smtClean="0"/>
              <a:t>JAMA</a:t>
            </a:r>
            <a:r>
              <a:rPr lang="en-US" sz="2600" dirty="0" smtClean="0"/>
              <a:t> 1998; 279(4):281.</a:t>
            </a:r>
          </a:p>
          <a:p>
            <a:pPr lvl="1" fontAlgn="auto">
              <a:spcAft>
                <a:spcPts val="0"/>
              </a:spcAft>
              <a:buFont typeface="Arial" pitchFamily="34" charset="0"/>
              <a:buChar char="–"/>
              <a:defRPr/>
            </a:pPr>
            <a:r>
              <a:rPr lang="en-US" sz="2200" dirty="0" smtClean="0"/>
              <a:t>N=109 clinical trials</a:t>
            </a:r>
          </a:p>
          <a:p>
            <a:pPr lvl="1" fontAlgn="auto">
              <a:spcAft>
                <a:spcPts val="0"/>
              </a:spcAft>
              <a:buFont typeface="Arial" pitchFamily="34" charset="0"/>
              <a:buChar char="–"/>
              <a:defRPr/>
            </a:pPr>
            <a:r>
              <a:rPr lang="en-US" sz="2200" dirty="0" smtClean="0"/>
              <a:t>Median duration from trial completion to publication</a:t>
            </a:r>
          </a:p>
          <a:p>
            <a:pPr lvl="2" fontAlgn="auto">
              <a:spcAft>
                <a:spcPts val="0"/>
              </a:spcAft>
              <a:buFont typeface="Arial" pitchFamily="34" charset="0"/>
              <a:buChar char="•"/>
              <a:defRPr/>
            </a:pPr>
            <a:r>
              <a:rPr lang="en-US" sz="2200" dirty="0" smtClean="0"/>
              <a:t>Negative trials – 3.0 years</a:t>
            </a:r>
          </a:p>
          <a:p>
            <a:pPr lvl="2" fontAlgn="auto">
              <a:spcAft>
                <a:spcPts val="0"/>
              </a:spcAft>
              <a:buFont typeface="Arial" pitchFamily="34" charset="0"/>
              <a:buChar char="•"/>
              <a:defRPr/>
            </a:pPr>
            <a:r>
              <a:rPr lang="en-US" sz="2200" dirty="0" smtClean="0"/>
              <a:t>Positive trials – 1.7 years</a:t>
            </a:r>
          </a:p>
          <a:p>
            <a:pPr fontAlgn="auto">
              <a:spcAft>
                <a:spcPts val="0"/>
              </a:spcAft>
              <a:buFont typeface="Arial" pitchFamily="34" charset="0"/>
              <a:buNone/>
              <a:defRPr/>
            </a:pPr>
            <a:endParaRPr lang="en-US" sz="2400" dirty="0" smtClean="0"/>
          </a:p>
          <a:p>
            <a:pPr fontAlgn="auto">
              <a:spcAft>
                <a:spcPts val="0"/>
              </a:spcAft>
              <a:buFont typeface="Arial" pitchFamily="34" charset="0"/>
              <a:buChar char="•"/>
              <a:defRPr/>
            </a:pPr>
            <a:r>
              <a:rPr lang="en-US" sz="2600" dirty="0" smtClean="0"/>
              <a:t>Hopewell S, et al. Cochrane Database </a:t>
            </a:r>
            <a:r>
              <a:rPr lang="en-US" sz="2600" dirty="0" err="1" smtClean="0"/>
              <a:t>Syst</a:t>
            </a:r>
            <a:r>
              <a:rPr lang="en-US" sz="2600" dirty="0" smtClean="0"/>
              <a:t> Rev 2003; 4:MR000011.</a:t>
            </a:r>
          </a:p>
          <a:p>
            <a:pPr lvl="1" fontAlgn="auto">
              <a:spcAft>
                <a:spcPts val="0"/>
              </a:spcAft>
              <a:buFont typeface="Arial" pitchFamily="34" charset="0"/>
              <a:buChar char="–"/>
              <a:defRPr/>
            </a:pPr>
            <a:r>
              <a:rPr lang="en-US" sz="2200" dirty="0" smtClean="0"/>
              <a:t>N=196 clinical trials</a:t>
            </a:r>
          </a:p>
          <a:p>
            <a:pPr lvl="1" fontAlgn="auto">
              <a:spcAft>
                <a:spcPts val="0"/>
              </a:spcAft>
              <a:buFont typeface="Arial" pitchFamily="34" charset="0"/>
              <a:buChar char="–"/>
              <a:defRPr/>
            </a:pPr>
            <a:r>
              <a:rPr lang="en-US" sz="2200" dirty="0" smtClean="0"/>
              <a:t>Median duration from trial initiation to publication</a:t>
            </a:r>
          </a:p>
          <a:p>
            <a:pPr lvl="2" fontAlgn="auto">
              <a:spcAft>
                <a:spcPts val="0"/>
              </a:spcAft>
              <a:buFont typeface="Arial" pitchFamily="34" charset="0"/>
              <a:buChar char="•"/>
              <a:defRPr/>
            </a:pPr>
            <a:r>
              <a:rPr lang="en-US" sz="2200" dirty="0" smtClean="0"/>
              <a:t>Negative trials – 6 to 8 years</a:t>
            </a:r>
          </a:p>
          <a:p>
            <a:pPr lvl="2" fontAlgn="auto">
              <a:spcAft>
                <a:spcPts val="0"/>
              </a:spcAft>
              <a:buFont typeface="Arial" pitchFamily="34" charset="0"/>
              <a:buChar char="•"/>
              <a:defRPr/>
            </a:pPr>
            <a:r>
              <a:rPr lang="en-US" sz="2200" dirty="0" smtClean="0"/>
              <a:t>Positive trials – 4 to 5 years</a:t>
            </a:r>
          </a:p>
          <a:p>
            <a:pPr lvl="1" fontAlgn="auto">
              <a:spcAft>
                <a:spcPts val="0"/>
              </a:spcAft>
              <a:buFont typeface="Arial" pitchFamily="34" charset="0"/>
              <a:buChar char="–"/>
              <a:defRPr/>
            </a:pPr>
            <a:endParaRPr lang="en-US" sz="2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dirty="0" smtClean="0">
              <a:solidFill>
                <a:srgbClr val="C00000"/>
              </a:solidFill>
            </a:endParaRPr>
          </a:p>
        </p:txBody>
      </p:sp>
      <p:sp>
        <p:nvSpPr>
          <p:cNvPr id="24579" name="Content Placeholder 2"/>
          <p:cNvSpPr>
            <a:spLocks noGrp="1"/>
          </p:cNvSpPr>
          <p:nvPr>
            <p:ph idx="1"/>
          </p:nvPr>
        </p:nvSpPr>
        <p:spPr/>
        <p:txBody>
          <a:bodyPr/>
          <a:lstStyle/>
          <a:p>
            <a:r>
              <a:rPr lang="en-US" sz="2400" dirty="0" smtClean="0"/>
              <a:t>The net result of publishing positive and not negative studies is that the body of evidence then exaggerates the effect of the intervention. The evidence may suggest that an intervention has an effect even if the truth is no effect, or may indicate that an intervention has a large effect even if the truth is a small effect.</a:t>
            </a:r>
          </a:p>
          <a:p>
            <a:pPr>
              <a:buFont typeface="Arial" charset="0"/>
              <a:buNone/>
            </a:pPr>
            <a:endParaRPr lang="en-US" sz="2400" dirty="0" smtClean="0"/>
          </a:p>
          <a:p>
            <a:r>
              <a:rPr lang="en-US" sz="2400" dirty="0" smtClean="0"/>
              <a:t>Generally speaking, you should be concerned about reporting bias if the body evidence consists of many small trials showing a large benefit, especially if the trials were industry funded.</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800" dirty="0" smtClean="0"/>
              <a:t>Look for reasons to upgrade the quality of evidence (i.e., factors that increase your confidence in the estimated effect):</a:t>
            </a:r>
          </a:p>
          <a:p>
            <a:pPr lvl="1"/>
            <a:r>
              <a:rPr lang="en-US" dirty="0" smtClean="0"/>
              <a:t>Large effect</a:t>
            </a:r>
          </a:p>
          <a:p>
            <a:pPr lvl="1"/>
            <a:r>
              <a:rPr lang="en-US" dirty="0" smtClean="0"/>
              <a:t>Dose-response effect</a:t>
            </a:r>
          </a:p>
          <a:p>
            <a:pPr lvl="1"/>
            <a:r>
              <a:rPr lang="en-US" dirty="0" smtClean="0"/>
              <a:t>Reverse confounding</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a:xfrm>
            <a:off x="457200" y="1600200"/>
            <a:ext cx="8458200" cy="4525963"/>
          </a:xfrm>
        </p:spPr>
        <p:txBody>
          <a:bodyPr>
            <a:normAutofit/>
          </a:bodyPr>
          <a:lstStyle/>
          <a:p>
            <a:r>
              <a:rPr lang="en-US" sz="2800" u="sng" dirty="0" smtClean="0"/>
              <a:t>Large effect</a:t>
            </a:r>
            <a:r>
              <a:rPr lang="en-US" sz="2800" dirty="0" smtClean="0"/>
              <a:t>: The effect size is determined by looking at the relative effect, rather than the absolute effect.</a:t>
            </a:r>
          </a:p>
          <a:p>
            <a:pPr lvl="1"/>
            <a:r>
              <a:rPr lang="en-US" sz="2400" dirty="0" smtClean="0"/>
              <a:t>An effect is considered “large” if the RR is ≥2 but less than 5, or if the RR is ≤0.5 but &gt;0.2 –&gt; upgrade one level.</a:t>
            </a:r>
          </a:p>
          <a:p>
            <a:pPr lvl="1"/>
            <a:r>
              <a:rPr lang="en-US" sz="2400" dirty="0" smtClean="0"/>
              <a:t>An effect is considered “very large” if the RR is ≥5 or &lt;0.2 –&gt; upgrade two levels.</a:t>
            </a:r>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800" u="sng" dirty="0" smtClean="0"/>
              <a:t>Dose-response effect</a:t>
            </a:r>
            <a:r>
              <a:rPr lang="en-US" sz="2800" dirty="0" smtClean="0"/>
              <a:t>: A dose-response effect is present if a more intense intervention (i.e., larger dose, longer duration) leads to a larger effect over varying levels of the intervention.</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800" u="sng" dirty="0" smtClean="0"/>
              <a:t>Reverse confounding</a:t>
            </a:r>
            <a:r>
              <a:rPr lang="en-US" sz="2800" dirty="0" smtClean="0"/>
              <a:t>: Called various things because there is no good descriptive term. Exists if:</a:t>
            </a:r>
          </a:p>
          <a:p>
            <a:pPr lvl="1"/>
            <a:r>
              <a:rPr lang="en-US" sz="2400" dirty="0" smtClean="0"/>
              <a:t>All conceivable confounders would underestimate the effect, but the study found an effect.</a:t>
            </a:r>
          </a:p>
          <a:p>
            <a:pPr lvl="1"/>
            <a:r>
              <a:rPr lang="en-US" sz="2400" dirty="0" smtClean="0"/>
              <a:t>All conceivable confounders would overestimate the effect, but the study found no effect.</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6: Assess the quality </a:t>
            </a:r>
            <a:br>
              <a:rPr lang="en-US" i="1" dirty="0" smtClean="0">
                <a:solidFill>
                  <a:srgbClr val="C00000"/>
                </a:solidFill>
              </a:rPr>
            </a:br>
            <a:r>
              <a:rPr lang="en-US" i="1" dirty="0" smtClean="0">
                <a:solidFill>
                  <a:srgbClr val="C00000"/>
                </a:solidFill>
              </a:rPr>
              <a:t>of evidence</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800" dirty="0" smtClean="0"/>
              <a:t>Make a baseline assumption based upon the study design.</a:t>
            </a:r>
          </a:p>
          <a:p>
            <a:r>
              <a:rPr lang="en-US" sz="2800" dirty="0" smtClean="0"/>
              <a:t>Look for reasons to downgrade or upgrade the quality of evidence:</a:t>
            </a:r>
          </a:p>
          <a:p>
            <a:pPr lvl="1">
              <a:buNone/>
            </a:pPr>
            <a:r>
              <a:rPr lang="en-US" sz="2400" u="sng" dirty="0" smtClean="0"/>
              <a:t>Downgrade</a:t>
            </a:r>
            <a:r>
              <a:rPr lang="en-US" sz="2400" dirty="0" smtClean="0"/>
              <a:t>		</a:t>
            </a:r>
            <a:r>
              <a:rPr lang="en-US" sz="2400" u="sng" dirty="0" smtClean="0"/>
              <a:t>Upgrade</a:t>
            </a:r>
          </a:p>
          <a:p>
            <a:pPr lvl="1"/>
            <a:r>
              <a:rPr lang="en-US" sz="2400" dirty="0" smtClean="0"/>
              <a:t>Risk of bias		-- Large effect</a:t>
            </a:r>
          </a:p>
          <a:p>
            <a:pPr lvl="1"/>
            <a:r>
              <a:rPr lang="en-US" sz="2400" dirty="0" smtClean="0"/>
              <a:t>Inconsistency		-- Dose-response gradient</a:t>
            </a:r>
          </a:p>
          <a:p>
            <a:pPr lvl="1"/>
            <a:r>
              <a:rPr lang="en-US" sz="2400" dirty="0" smtClean="0"/>
              <a:t>Indirectness		-- Reverse confounding</a:t>
            </a:r>
          </a:p>
          <a:p>
            <a:pPr lvl="1"/>
            <a:r>
              <a:rPr lang="en-US" sz="2400" dirty="0" smtClean="0"/>
              <a:t>Imprecision</a:t>
            </a:r>
          </a:p>
          <a:p>
            <a:pPr lvl="1"/>
            <a:r>
              <a:rPr lang="en-US" sz="2400" dirty="0" smtClean="0"/>
              <a:t>Reporting bias</a:t>
            </a:r>
            <a:endParaRPr lang="en-US" sz="24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nvGraphicFramePr>
        <p:xfrm>
          <a:off x="152400" y="457200"/>
          <a:ext cx="8845550" cy="5978525"/>
        </p:xfrm>
        <a:graphic>
          <a:graphicData uri="http://schemas.openxmlformats.org/presentationml/2006/ole">
            <mc:AlternateContent xmlns:mc="http://schemas.openxmlformats.org/markup-compatibility/2006">
              <mc:Choice xmlns:v="urn:schemas-microsoft-com:vml" Requires="v">
                <p:oleObj spid="_x0000_s1027" name="Document" r:id="rId4" imgW="8845073" imgH="5984410" progId="Word.Document.12">
                  <p:embed/>
                </p:oleObj>
              </mc:Choice>
              <mc:Fallback>
                <p:oleObj name="Document" r:id="rId4" imgW="8845073" imgH="5984410" progId="Word.Document.12">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457200"/>
                        <a:ext cx="8845550" cy="5978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a:bodyPr>
          <a:lstStyle/>
          <a:p>
            <a:r>
              <a:rPr lang="en-US" sz="4800" i="1" dirty="0" smtClean="0">
                <a:solidFill>
                  <a:srgbClr val="C00000"/>
                </a:solidFill>
              </a:rPr>
              <a:t>Step 7</a:t>
            </a:r>
            <a:endParaRPr lang="en-US" sz="4800" i="1" dirty="0">
              <a:solidFill>
                <a:srgbClr val="C000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7: Formulate the recommendation</a:t>
            </a:r>
            <a:endParaRPr lang="en-US" i="1" dirty="0">
              <a:solidFill>
                <a:srgbClr val="C00000"/>
              </a:solidFill>
            </a:endParaRPr>
          </a:p>
        </p:txBody>
      </p:sp>
      <p:sp>
        <p:nvSpPr>
          <p:cNvPr id="3" name="Content Placeholder 2"/>
          <p:cNvSpPr>
            <a:spLocks noGrp="1"/>
          </p:cNvSpPr>
          <p:nvPr>
            <p:ph idx="1"/>
          </p:nvPr>
        </p:nvSpPr>
        <p:spPr/>
        <p:txBody>
          <a:bodyPr/>
          <a:lstStyle/>
          <a:p>
            <a:r>
              <a:rPr lang="en-US" sz="2800" dirty="0" smtClean="0"/>
              <a:t>The decision to recommend an intervention (or recommend against an intervention) should take into account the following:</a:t>
            </a:r>
          </a:p>
          <a:p>
            <a:pPr lvl="1"/>
            <a:r>
              <a:rPr lang="en-US" sz="2400" dirty="0" smtClean="0"/>
              <a:t>The balance of desirable and undesirable effects.</a:t>
            </a:r>
          </a:p>
          <a:p>
            <a:pPr lvl="1"/>
            <a:r>
              <a:rPr lang="en-US" sz="2400" dirty="0" smtClean="0"/>
              <a:t>The quality of evidence.</a:t>
            </a:r>
          </a:p>
          <a:p>
            <a:pPr lvl="1"/>
            <a:r>
              <a:rPr lang="en-US" sz="2400" dirty="0" smtClean="0"/>
              <a:t>Patient values and preferences.</a:t>
            </a:r>
          </a:p>
          <a:p>
            <a:pPr lvl="1"/>
            <a:r>
              <a:rPr lang="en-US" sz="2400" dirty="0" smtClean="0"/>
              <a:t>Burden, resource utilization, cost, and feasibility.</a:t>
            </a:r>
            <a:endParaRPr lang="en-US" sz="2400" dirty="0"/>
          </a:p>
        </p:txBody>
      </p:sp>
      <p:pic>
        <p:nvPicPr>
          <p:cNvPr id="5" name="Picture 4" descr="j0300840"/>
          <p:cNvPicPr>
            <a:picLocks noChangeAspect="1" noChangeArrowheads="1"/>
          </p:cNvPicPr>
          <p:nvPr/>
        </p:nvPicPr>
        <p:blipFill>
          <a:blip r:embed="rId2" cstate="print"/>
          <a:srcRect/>
          <a:stretch>
            <a:fillRect/>
          </a:stretch>
        </p:blipFill>
        <p:spPr bwMode="auto">
          <a:xfrm>
            <a:off x="7391400" y="2667000"/>
            <a:ext cx="990600" cy="102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Step 1: Formulate your question</a:t>
            </a:r>
            <a:endParaRPr lang="en-US" i="1" dirty="0">
              <a:solidFill>
                <a:srgbClr val="C00000"/>
              </a:solidFill>
            </a:endParaRPr>
          </a:p>
        </p:txBody>
      </p:sp>
      <p:sp>
        <p:nvSpPr>
          <p:cNvPr id="3" name="Content Placeholder 2"/>
          <p:cNvSpPr>
            <a:spLocks noGrp="1"/>
          </p:cNvSpPr>
          <p:nvPr>
            <p:ph idx="1"/>
          </p:nvPr>
        </p:nvSpPr>
        <p:spPr>
          <a:xfrm>
            <a:off x="228600" y="1600200"/>
            <a:ext cx="8686800" cy="4525963"/>
          </a:xfrm>
        </p:spPr>
        <p:txBody>
          <a:bodyPr>
            <a:normAutofit/>
          </a:bodyPr>
          <a:lstStyle/>
          <a:p>
            <a:r>
              <a:rPr lang="en-US" dirty="0" smtClean="0"/>
              <a:t>Begin by formulating your question using the PICO format:</a:t>
            </a:r>
          </a:p>
          <a:p>
            <a:pPr lvl="1"/>
            <a:r>
              <a:rPr lang="en-US" dirty="0" smtClean="0"/>
              <a:t>P: Population</a:t>
            </a:r>
          </a:p>
          <a:p>
            <a:pPr lvl="1"/>
            <a:r>
              <a:rPr lang="en-US" dirty="0" smtClean="0"/>
              <a:t>I: Intervention</a:t>
            </a:r>
          </a:p>
          <a:p>
            <a:pPr lvl="1"/>
            <a:r>
              <a:rPr lang="en-US" dirty="0" smtClean="0"/>
              <a:t>C: Comparator</a:t>
            </a:r>
          </a:p>
          <a:p>
            <a:pPr lvl="1"/>
            <a:r>
              <a:rPr lang="en-US" dirty="0" smtClean="0"/>
              <a:t>O: Outcomes</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7: Formulate the recommendation</a:t>
            </a:r>
            <a:endParaRPr lang="en-US" i="1" dirty="0">
              <a:solidFill>
                <a:srgbClr val="C00000"/>
              </a:solidFill>
            </a:endParaRPr>
          </a:p>
        </p:txBody>
      </p:sp>
      <p:sp>
        <p:nvSpPr>
          <p:cNvPr id="3" name="Content Placeholder 2"/>
          <p:cNvSpPr>
            <a:spLocks noGrp="1"/>
          </p:cNvSpPr>
          <p:nvPr>
            <p:ph idx="1"/>
          </p:nvPr>
        </p:nvSpPr>
        <p:spPr/>
        <p:txBody>
          <a:bodyPr>
            <a:normAutofit fontScale="92500"/>
          </a:bodyPr>
          <a:lstStyle/>
          <a:p>
            <a:r>
              <a:rPr lang="en-US" sz="3000" dirty="0" smtClean="0"/>
              <a:t>The recommendation should be written using the PICO format:</a:t>
            </a:r>
          </a:p>
          <a:p>
            <a:pPr>
              <a:buNone/>
            </a:pPr>
            <a:endParaRPr lang="en-US" dirty="0" smtClean="0"/>
          </a:p>
          <a:p>
            <a:pPr lvl="1"/>
            <a:r>
              <a:rPr lang="en-US" sz="2600" dirty="0" smtClean="0"/>
              <a:t>For patients with exercise-induced asthma, we recommend/suggest an inhaled short-acting bronchodilator administered 15 minutes prior to exercise.</a:t>
            </a:r>
          </a:p>
          <a:p>
            <a:pPr lvl="1">
              <a:buNone/>
            </a:pPr>
            <a:endParaRPr lang="en-US" sz="2600" dirty="0" smtClean="0"/>
          </a:p>
          <a:p>
            <a:pPr lvl="1"/>
            <a:r>
              <a:rPr lang="en-US" sz="2600" dirty="0" smtClean="0"/>
              <a:t>For patients with sickle cell disease-related pulmonary hypertension, we recommend/suggest hydroxyurea therapy.</a:t>
            </a:r>
            <a:endParaRPr lang="en-US" sz="26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a:bodyPr>
          <a:lstStyle/>
          <a:p>
            <a:r>
              <a:rPr lang="en-US" sz="4800" i="1" dirty="0" smtClean="0">
                <a:solidFill>
                  <a:srgbClr val="C00000"/>
                </a:solidFill>
              </a:rPr>
              <a:t>Step 8</a:t>
            </a:r>
            <a:endParaRPr lang="en-US" sz="4800" i="1" dirty="0">
              <a:solidFill>
                <a:srgbClr val="C00000"/>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8: Determine the strength of the recommendation</a:t>
            </a:r>
            <a:endParaRPr lang="en-US" i="1" dirty="0">
              <a:solidFill>
                <a:srgbClr val="C00000"/>
              </a:solidFill>
            </a:endParaRPr>
          </a:p>
        </p:txBody>
      </p:sp>
      <p:sp>
        <p:nvSpPr>
          <p:cNvPr id="3" name="Content Placeholder 2"/>
          <p:cNvSpPr>
            <a:spLocks noGrp="1"/>
          </p:cNvSpPr>
          <p:nvPr>
            <p:ph idx="1"/>
          </p:nvPr>
        </p:nvSpPr>
        <p:spPr/>
        <p:txBody>
          <a:bodyPr/>
          <a:lstStyle/>
          <a:p>
            <a:r>
              <a:rPr lang="en-US" sz="2800" dirty="0" smtClean="0"/>
              <a:t>For each recommendation, the strength of the recommendation needs to be determined.</a:t>
            </a:r>
          </a:p>
          <a:p>
            <a:pPr>
              <a:buNone/>
            </a:pPr>
            <a:endParaRPr lang="en-US" sz="2800" dirty="0" smtClean="0"/>
          </a:p>
          <a:p>
            <a:r>
              <a:rPr lang="en-US" sz="2800" dirty="0" smtClean="0"/>
              <a:t>A recommendation may be strong or weak.</a:t>
            </a:r>
          </a:p>
          <a:p>
            <a:pPr>
              <a:buNone/>
            </a:pP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8: Determine the strength of the recommendation</a:t>
            </a:r>
            <a:endParaRPr lang="en-US" i="1" dirty="0">
              <a:solidFill>
                <a:srgbClr val="C00000"/>
              </a:solidFill>
            </a:endParaRPr>
          </a:p>
        </p:txBody>
      </p:sp>
      <p:sp>
        <p:nvSpPr>
          <p:cNvPr id="3" name="Content Placeholder 2"/>
          <p:cNvSpPr>
            <a:spLocks noGrp="1"/>
          </p:cNvSpPr>
          <p:nvPr>
            <p:ph idx="1"/>
          </p:nvPr>
        </p:nvSpPr>
        <p:spPr>
          <a:xfrm>
            <a:off x="152400" y="1600200"/>
            <a:ext cx="8382000" cy="4525963"/>
          </a:xfrm>
        </p:spPr>
        <p:txBody>
          <a:bodyPr>
            <a:normAutofit lnSpcReduction="10000"/>
          </a:bodyPr>
          <a:lstStyle/>
          <a:p>
            <a:r>
              <a:rPr lang="en-US" sz="3000" dirty="0" smtClean="0"/>
              <a:t>A strong recommendation:</a:t>
            </a:r>
          </a:p>
          <a:p>
            <a:pPr>
              <a:buNone/>
            </a:pPr>
            <a:endParaRPr lang="en-US" dirty="0" smtClean="0"/>
          </a:p>
          <a:p>
            <a:pPr lvl="1"/>
            <a:r>
              <a:rPr lang="en-US" sz="2400" dirty="0" smtClean="0"/>
              <a:t>There is certainty desirable consequences of the intervention substantially outweigh the undesirable consequences.</a:t>
            </a:r>
          </a:p>
          <a:p>
            <a:pPr lvl="1"/>
            <a:r>
              <a:rPr lang="en-US" sz="2400" dirty="0" smtClean="0"/>
              <a:t>Virtually all well-informed patients would want the intervention and only a few would not.</a:t>
            </a:r>
          </a:p>
          <a:p>
            <a:pPr lvl="1"/>
            <a:r>
              <a:rPr lang="en-US" sz="2400" dirty="0" smtClean="0"/>
              <a:t>“Just do it”.</a:t>
            </a:r>
          </a:p>
          <a:p>
            <a:pPr lvl="1"/>
            <a:r>
              <a:rPr lang="en-US" sz="2400" dirty="0" smtClean="0"/>
              <a:t>A clinician is wrong if he/she does not follow the recommendation.</a:t>
            </a:r>
          </a:p>
          <a:p>
            <a:pPr lvl="1"/>
            <a:r>
              <a:rPr lang="en-US" sz="2400" dirty="0" smtClean="0"/>
              <a:t>A reasonable performance measure.</a:t>
            </a:r>
          </a:p>
          <a:p>
            <a:pPr>
              <a:buNone/>
            </a:pP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8: Determine the strength of the recommendation</a:t>
            </a:r>
            <a:endParaRPr lang="en-US" i="1" dirty="0">
              <a:solidFill>
                <a:srgbClr val="C00000"/>
              </a:solidFill>
            </a:endParaRPr>
          </a:p>
        </p:txBody>
      </p:sp>
      <p:sp>
        <p:nvSpPr>
          <p:cNvPr id="3" name="Content Placeholder 2"/>
          <p:cNvSpPr>
            <a:spLocks noGrp="1"/>
          </p:cNvSpPr>
          <p:nvPr>
            <p:ph idx="1"/>
          </p:nvPr>
        </p:nvSpPr>
        <p:spPr>
          <a:xfrm>
            <a:off x="457200" y="1600200"/>
            <a:ext cx="8382000" cy="4525963"/>
          </a:xfrm>
        </p:spPr>
        <p:txBody>
          <a:bodyPr>
            <a:normAutofit fontScale="92500"/>
          </a:bodyPr>
          <a:lstStyle/>
          <a:p>
            <a:r>
              <a:rPr lang="en-US" sz="3000" dirty="0" smtClean="0"/>
              <a:t>A weak recommendation:</a:t>
            </a:r>
          </a:p>
          <a:p>
            <a:pPr>
              <a:buNone/>
            </a:pPr>
            <a:endParaRPr lang="en-US" dirty="0" smtClean="0"/>
          </a:p>
          <a:p>
            <a:pPr lvl="1"/>
            <a:r>
              <a:rPr lang="en-US" sz="2600" dirty="0" smtClean="0"/>
              <a:t>There is uncertainty that the desirable consequences of the intervention outweigh the undesirable consequences.</a:t>
            </a:r>
          </a:p>
          <a:p>
            <a:pPr lvl="1"/>
            <a:r>
              <a:rPr lang="en-US" sz="2600" dirty="0" smtClean="0"/>
              <a:t>The desirable and undesirable consequences are finely balanced.</a:t>
            </a:r>
          </a:p>
          <a:p>
            <a:pPr lvl="1"/>
            <a:r>
              <a:rPr lang="en-US" sz="2600" dirty="0" smtClean="0"/>
              <a:t>Most well-informed patients would want the intervention, but a substantial minority of patients may not.</a:t>
            </a:r>
          </a:p>
          <a:p>
            <a:pPr lvl="1"/>
            <a:r>
              <a:rPr lang="en-US" sz="2600" dirty="0" smtClean="0"/>
              <a:t>“Slow down, think about it, discuss it with the patient”.</a:t>
            </a:r>
          </a:p>
          <a:p>
            <a:pPr lvl="1"/>
            <a:r>
              <a:rPr lang="en-US" sz="2600" dirty="0" smtClean="0"/>
              <a:t>Not an appropriate performance measure.</a:t>
            </a:r>
          </a:p>
          <a:p>
            <a:pPr>
              <a:buNone/>
            </a:pP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C00000"/>
                </a:solidFill>
              </a:rPr>
              <a:t>Step 8: Determine the strength of the recommendation</a:t>
            </a:r>
            <a:endParaRPr lang="en-US" i="1" dirty="0">
              <a:solidFill>
                <a:srgbClr val="C00000"/>
              </a:solidFill>
            </a:endParaRPr>
          </a:p>
        </p:txBody>
      </p:sp>
      <p:sp>
        <p:nvSpPr>
          <p:cNvPr id="3" name="Content Placeholder 2"/>
          <p:cNvSpPr>
            <a:spLocks noGrp="1"/>
          </p:cNvSpPr>
          <p:nvPr>
            <p:ph idx="1"/>
          </p:nvPr>
        </p:nvSpPr>
        <p:spPr>
          <a:xfrm>
            <a:off x="457200" y="1600200"/>
            <a:ext cx="8382000" cy="4525963"/>
          </a:xfrm>
        </p:spPr>
        <p:txBody>
          <a:bodyPr>
            <a:normAutofit/>
          </a:bodyPr>
          <a:lstStyle/>
          <a:p>
            <a:r>
              <a:rPr lang="en-US" sz="2800" dirty="0" smtClean="0"/>
              <a:t>Generally speaking, the number of weak recommendations should exceed the number of strong recommendations.</a:t>
            </a:r>
          </a:p>
          <a:p>
            <a:pPr>
              <a:buNone/>
            </a:pP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a:bodyPr>
          <a:lstStyle/>
          <a:p>
            <a:r>
              <a:rPr lang="en-US" sz="4800" i="1" dirty="0" smtClean="0">
                <a:solidFill>
                  <a:srgbClr val="C00000"/>
                </a:solidFill>
              </a:rPr>
              <a:t>Step 9</a:t>
            </a:r>
            <a:endParaRPr lang="en-US" sz="4800" i="1" dirty="0">
              <a:solidFill>
                <a:srgbClr val="C00000"/>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Step 9: Grade the recommendation</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800" dirty="0" smtClean="0"/>
              <a:t>Each recommendation should be followed by the strength of the recommendation and quality of evidence.</a:t>
            </a:r>
          </a:p>
          <a:p>
            <a:pPr>
              <a:buNone/>
            </a:pPr>
            <a:endParaRPr lang="en-US" sz="2800" dirty="0" smtClean="0"/>
          </a:p>
          <a:p>
            <a:r>
              <a:rPr lang="en-US" sz="2800" dirty="0" smtClean="0"/>
              <a:t>Strong recommendations should include, “we recommend”.</a:t>
            </a:r>
          </a:p>
          <a:p>
            <a:pPr>
              <a:buNone/>
            </a:pPr>
            <a:endParaRPr lang="en-US" sz="2800" dirty="0" smtClean="0"/>
          </a:p>
          <a:p>
            <a:r>
              <a:rPr lang="en-US" sz="2800" dirty="0" smtClean="0"/>
              <a:t>Weak recommendations should include, “we suggest”.</a:t>
            </a:r>
            <a:endParaRPr lang="en-US" sz="28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solidFill>
                  <a:srgbClr val="C00000"/>
                </a:solidFill>
              </a:rPr>
              <a:t>Step 9: Grade the recommendation</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sz="2800" dirty="0" smtClean="0"/>
              <a:t>Examples:</a:t>
            </a:r>
          </a:p>
          <a:p>
            <a:pPr>
              <a:buNone/>
            </a:pPr>
            <a:endParaRPr lang="en-US" sz="2800" dirty="0" smtClean="0"/>
          </a:p>
          <a:p>
            <a:pPr lvl="1"/>
            <a:r>
              <a:rPr lang="en-US" sz="2400" dirty="0" smtClean="0"/>
              <a:t>For patients with exercise-induced asthma, we recommend an inhaled short-acting bronchodilator administered 15 minutes prior to exercise (strong recommendation, high quality evidence).</a:t>
            </a:r>
          </a:p>
          <a:p>
            <a:endParaRPr lang="en-US" sz="2800" dirty="0" smtClean="0"/>
          </a:p>
          <a:p>
            <a:pPr lvl="1"/>
            <a:r>
              <a:rPr lang="en-US" sz="2400" dirty="0" smtClean="0"/>
              <a:t>For patients with sickle cell disease-related pulmonary hypertension, we recommend hydroxyurea therapy (strong recommendation, high quality evidence).</a:t>
            </a:r>
            <a:endParaRPr lang="en-US" sz="24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The GRADE approach</a:t>
            </a:r>
            <a:endParaRPr lang="en-US" i="1" dirty="0">
              <a:solidFill>
                <a:srgbClr val="C00000"/>
              </a:solidFill>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600" dirty="0" smtClean="0"/>
              <a:t>Formulate your question.</a:t>
            </a:r>
          </a:p>
          <a:p>
            <a:pPr marL="514350" indent="-514350">
              <a:buFont typeface="+mj-lt"/>
              <a:buAutoNum type="arabicPeriod"/>
            </a:pPr>
            <a:r>
              <a:rPr lang="en-US" sz="2600" dirty="0" smtClean="0"/>
              <a:t>Determine the outcomes of interest.</a:t>
            </a:r>
          </a:p>
          <a:p>
            <a:pPr marL="514350" indent="-514350">
              <a:buFont typeface="+mj-lt"/>
              <a:buAutoNum type="arabicPeriod"/>
            </a:pPr>
            <a:r>
              <a:rPr lang="en-US" sz="2600" dirty="0" smtClean="0"/>
              <a:t>Conduct a systematic review of the literature.</a:t>
            </a:r>
          </a:p>
          <a:p>
            <a:pPr marL="514350" indent="-514350">
              <a:buFont typeface="+mj-lt"/>
              <a:buAutoNum type="arabicPeriod"/>
            </a:pPr>
            <a:r>
              <a:rPr lang="en-US" sz="2600" dirty="0" smtClean="0"/>
              <a:t>Choose your threshold magnitude of effect.</a:t>
            </a:r>
          </a:p>
          <a:p>
            <a:pPr marL="514350" indent="-514350">
              <a:buFont typeface="+mj-lt"/>
              <a:buAutoNum type="arabicPeriod"/>
            </a:pPr>
            <a:r>
              <a:rPr lang="en-US" sz="2600" dirty="0" smtClean="0"/>
              <a:t>Estimate the effect of the intervention.</a:t>
            </a:r>
          </a:p>
          <a:p>
            <a:pPr marL="514350" indent="-514350">
              <a:buFont typeface="+mj-lt"/>
              <a:buAutoNum type="arabicPeriod"/>
            </a:pPr>
            <a:r>
              <a:rPr lang="en-US" sz="2600" dirty="0" smtClean="0"/>
              <a:t>Appraise the quality of evidence.</a:t>
            </a:r>
          </a:p>
          <a:p>
            <a:pPr marL="514350" indent="-514350">
              <a:buFont typeface="+mj-lt"/>
              <a:buAutoNum type="arabicPeriod"/>
            </a:pPr>
            <a:r>
              <a:rPr lang="en-US" sz="2600" dirty="0" smtClean="0"/>
              <a:t>Formulate the recommendation.</a:t>
            </a:r>
          </a:p>
          <a:p>
            <a:pPr marL="514350" indent="-514350">
              <a:buFont typeface="+mj-lt"/>
              <a:buAutoNum type="arabicPeriod"/>
            </a:pPr>
            <a:r>
              <a:rPr lang="en-US" sz="2600" dirty="0" smtClean="0"/>
              <a:t>Determine the strength of the recommendation.</a:t>
            </a:r>
          </a:p>
          <a:p>
            <a:pPr marL="514350" indent="-514350">
              <a:buFont typeface="+mj-lt"/>
              <a:buAutoNum type="arabicPeriod"/>
            </a:pPr>
            <a:r>
              <a:rPr lang="en-US" sz="2600" dirty="0" smtClean="0"/>
              <a:t>Grade the recommendation.</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Step 1: Formulate your question</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Examples:</a:t>
            </a:r>
          </a:p>
          <a:p>
            <a:pPr>
              <a:buNone/>
            </a:pPr>
            <a:endParaRPr lang="en-US" dirty="0" smtClean="0"/>
          </a:p>
          <a:p>
            <a:pPr lvl="1"/>
            <a:r>
              <a:rPr lang="en-US" dirty="0" smtClean="0"/>
              <a:t>Should patients with COPD and an FEV1 of 50 to 80% be referred for pulmonary rehabilitation?</a:t>
            </a:r>
          </a:p>
          <a:p>
            <a:pPr lvl="1">
              <a:buNone/>
            </a:pPr>
            <a:endParaRPr lang="en-US" dirty="0" smtClean="0"/>
          </a:p>
          <a:p>
            <a:pPr lvl="1"/>
            <a:r>
              <a:rPr lang="en-US" dirty="0" smtClean="0"/>
              <a:t>Should patients with group 1 PAH and a WHO functional classification of III be treated with a prostanoid or an endothelin receptor antagonist?</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590800"/>
            <a:ext cx="8229600" cy="1143000"/>
          </a:xfrm>
        </p:spPr>
        <p:txBody>
          <a:bodyPr>
            <a:normAutofit fontScale="90000"/>
          </a:bodyPr>
          <a:lstStyle/>
          <a:p>
            <a:r>
              <a:rPr lang="en-US" i="1" dirty="0" smtClean="0">
                <a:solidFill>
                  <a:srgbClr val="C00000"/>
                </a:solidFill>
              </a:rPr>
              <a:t>Questions?</a:t>
            </a:r>
            <a:br>
              <a:rPr lang="en-US" i="1" dirty="0" smtClean="0">
                <a:solidFill>
                  <a:srgbClr val="C00000"/>
                </a:solidFill>
              </a:rPr>
            </a:br>
            <a:r>
              <a:rPr lang="en-US" i="1" dirty="0" smtClean="0"/>
              <a:t/>
            </a:r>
            <a:br>
              <a:rPr lang="en-US" i="1" dirty="0" smtClean="0"/>
            </a:br>
            <a:r>
              <a:rPr lang="en-US" i="1" dirty="0" smtClean="0"/>
              <a:t>kwilson@uptodate.com</a:t>
            </a:r>
            <a:endParaRPr lang="en-US" i="1" dirty="0">
              <a:solidFill>
                <a:srgbClr val="C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Step 1: Formulate your question</a:t>
            </a:r>
            <a:endParaRPr lang="en-US" i="1"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Michael Gould is conducting a separate session about formulating clinical questions using PICO, if you desire additional details about this step.</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a:bodyPr>
          <a:lstStyle/>
          <a:p>
            <a:r>
              <a:rPr lang="en-US" sz="4800" i="1" dirty="0" smtClean="0">
                <a:solidFill>
                  <a:srgbClr val="C00000"/>
                </a:solidFill>
              </a:rPr>
              <a:t>Step 2</a:t>
            </a:r>
            <a:endParaRPr lang="en-US" sz="4800" i="1"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rPr>
              <a:t>Step 2: Determine the outcomes </a:t>
            </a:r>
            <a:endParaRPr lang="en-US" i="1" dirty="0">
              <a:solidFill>
                <a:srgbClr val="C00000"/>
              </a:solidFill>
            </a:endParaRPr>
          </a:p>
        </p:txBody>
      </p:sp>
      <p:sp>
        <p:nvSpPr>
          <p:cNvPr id="3" name="Content Placeholder 2"/>
          <p:cNvSpPr>
            <a:spLocks noGrp="1"/>
          </p:cNvSpPr>
          <p:nvPr>
            <p:ph idx="1"/>
          </p:nvPr>
        </p:nvSpPr>
        <p:spPr/>
        <p:txBody>
          <a:bodyPr/>
          <a:lstStyle/>
          <a:p>
            <a:r>
              <a:rPr lang="en-US" dirty="0" smtClean="0"/>
              <a:t>Brainstorm and list all </a:t>
            </a:r>
            <a:r>
              <a:rPr lang="en-US" u="sng" dirty="0" smtClean="0"/>
              <a:t>patient-important</a:t>
            </a:r>
            <a:r>
              <a:rPr lang="en-US" dirty="0" smtClean="0"/>
              <a:t> outcomes.</a:t>
            </a:r>
          </a:p>
          <a:p>
            <a:pPr lvl="1"/>
            <a:r>
              <a:rPr lang="en-US" dirty="0" smtClean="0"/>
              <a:t>Mortality, length of stay, and dyspnea are patient-important outcomes.</a:t>
            </a:r>
          </a:p>
          <a:p>
            <a:pPr lvl="1"/>
            <a:r>
              <a:rPr lang="en-US" dirty="0" smtClean="0"/>
              <a:t>In contrast, FEV1 and oxygenation are not patient-important outcomes.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2291</Words>
  <Application>Microsoft Office PowerPoint</Application>
  <PresentationFormat>On-screen Show (4:3)</PresentationFormat>
  <Paragraphs>299</Paragraphs>
  <Slides>60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60</vt:i4>
      </vt:variant>
    </vt:vector>
  </HeadingPairs>
  <TitlesOfParts>
    <vt:vector size="62" baseType="lpstr">
      <vt:lpstr>Office Theme</vt:lpstr>
      <vt:lpstr>Document</vt:lpstr>
      <vt:lpstr>The Grading of Recommendations,  Assessment, Development, and Evaluation (GRADE)</vt:lpstr>
      <vt:lpstr>PowerPoint Presentation</vt:lpstr>
      <vt:lpstr>The GRADE approach</vt:lpstr>
      <vt:lpstr>Step 1</vt:lpstr>
      <vt:lpstr>Step 1: Formulate your question</vt:lpstr>
      <vt:lpstr>Step 1: Formulate your question</vt:lpstr>
      <vt:lpstr>Step 1: Formulate your question</vt:lpstr>
      <vt:lpstr>Step 2</vt:lpstr>
      <vt:lpstr>Step 2: Determine the outcomes </vt:lpstr>
      <vt:lpstr>Step 2: Determine the outcomes </vt:lpstr>
      <vt:lpstr>Step 2: Determine the outcomes </vt:lpstr>
      <vt:lpstr>Step 2: Determine the outcomes </vt:lpstr>
      <vt:lpstr>Step 3</vt:lpstr>
      <vt:lpstr>Step 3: Conduct a systematic review</vt:lpstr>
      <vt:lpstr>Step 3: Conduct a systematic review</vt:lpstr>
      <vt:lpstr>PowerPoint Presentation</vt:lpstr>
      <vt:lpstr>Step 4</vt:lpstr>
      <vt:lpstr>Step 4: Choose a threshold  magnitude of effect</vt:lpstr>
      <vt:lpstr>Step 4: Choose a threshold  magnitude of effect</vt:lpstr>
      <vt:lpstr>Step 4: Choose a threshold  magnitude of effect</vt:lpstr>
      <vt:lpstr>Step 5</vt:lpstr>
      <vt:lpstr>Step 5: Estimate the effect of the intervention </vt:lpstr>
      <vt:lpstr>Step 5: Estimate the effect of the intervention </vt:lpstr>
      <vt:lpstr>Step 6</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Step 6: Assess the quality  of evidence</vt:lpstr>
      <vt:lpstr>PowerPoint Presentation</vt:lpstr>
      <vt:lpstr>Step 7</vt:lpstr>
      <vt:lpstr>Step 7: Formulate the recommendation</vt:lpstr>
      <vt:lpstr>Step 7: Formulate the recommendation</vt:lpstr>
      <vt:lpstr>Step 8</vt:lpstr>
      <vt:lpstr>Step 8: Determine the strength of the recommendation</vt:lpstr>
      <vt:lpstr>Step 8: Determine the strength of the recommendation</vt:lpstr>
      <vt:lpstr>Step 8: Determine the strength of the recommendation</vt:lpstr>
      <vt:lpstr>Step 8: Determine the strength of the recommendation</vt:lpstr>
      <vt:lpstr>Step 9</vt:lpstr>
      <vt:lpstr>Step 9: Grade the recommendation</vt:lpstr>
      <vt:lpstr>Step 9: Grade the recommendation</vt:lpstr>
      <vt:lpstr>The GRADE approach</vt:lpstr>
      <vt:lpstr>Questions?  kwilson@uptodate.com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Grading, Recommendations,  Assessment, Development, and Evaluation (GRADE)</dc:title>
  <dc:creator>kwilson</dc:creator>
  <cp:lastModifiedBy>Kevin Wilson</cp:lastModifiedBy>
  <cp:revision>52</cp:revision>
  <dcterms:created xsi:type="dcterms:W3CDTF">2011-05-11T18:49:30Z</dcterms:created>
  <dcterms:modified xsi:type="dcterms:W3CDTF">2014-01-24T21:22:28Z</dcterms:modified>
</cp:coreProperties>
</file>